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entation.xml" ContentType="application/vnd.openxmlformats-officedocument.presentationml.presentation.main+xml"/>
  <Override PartName="/ppt/diagrams/data1.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Masters/notesMaster1.xml" ContentType="application/vnd.openxmlformats-officedocument.presentationml.notesMaster+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686" r:id="rId2"/>
    <p:sldMasterId id="2147483698" r:id="rId3"/>
    <p:sldMasterId id="2147483710" r:id="rId4"/>
    <p:sldMasterId id="2147483723" r:id="rId5"/>
  </p:sldMasterIdLst>
  <p:notesMasterIdLst>
    <p:notesMasterId r:id="rId60"/>
  </p:notesMasterIdLst>
  <p:sldIdLst>
    <p:sldId id="293" r:id="rId6"/>
    <p:sldId id="277" r:id="rId7"/>
    <p:sldId id="272" r:id="rId8"/>
    <p:sldId id="292" r:id="rId9"/>
    <p:sldId id="2547" r:id="rId10"/>
    <p:sldId id="2616" r:id="rId11"/>
    <p:sldId id="2619" r:id="rId12"/>
    <p:sldId id="2620" r:id="rId13"/>
    <p:sldId id="2621" r:id="rId14"/>
    <p:sldId id="2622" r:id="rId15"/>
    <p:sldId id="2623" r:id="rId16"/>
    <p:sldId id="2624" r:id="rId17"/>
    <p:sldId id="2625" r:id="rId18"/>
    <p:sldId id="2626" r:id="rId19"/>
    <p:sldId id="2627" r:id="rId20"/>
    <p:sldId id="2628" r:id="rId21"/>
    <p:sldId id="2629" r:id="rId22"/>
    <p:sldId id="2630" r:id="rId23"/>
    <p:sldId id="2631" r:id="rId24"/>
    <p:sldId id="2632" r:id="rId25"/>
    <p:sldId id="2609" r:id="rId26"/>
    <p:sldId id="2590" r:id="rId27"/>
    <p:sldId id="337" r:id="rId28"/>
    <p:sldId id="340" r:id="rId29"/>
    <p:sldId id="341" r:id="rId30"/>
    <p:sldId id="342" r:id="rId31"/>
    <p:sldId id="345" r:id="rId32"/>
    <p:sldId id="350" r:id="rId33"/>
    <p:sldId id="351" r:id="rId34"/>
    <p:sldId id="352" r:id="rId35"/>
    <p:sldId id="353" r:id="rId36"/>
    <p:sldId id="356" r:id="rId37"/>
    <p:sldId id="358" r:id="rId38"/>
    <p:sldId id="360" r:id="rId39"/>
    <p:sldId id="327" r:id="rId40"/>
    <p:sldId id="330" r:id="rId41"/>
    <p:sldId id="269" r:id="rId42"/>
    <p:sldId id="371" r:id="rId43"/>
    <p:sldId id="336" r:id="rId44"/>
    <p:sldId id="271" r:id="rId45"/>
    <p:sldId id="2618" r:id="rId46"/>
    <p:sldId id="2633" r:id="rId47"/>
    <p:sldId id="2610" r:id="rId48"/>
    <p:sldId id="2617" r:id="rId49"/>
    <p:sldId id="636" r:id="rId50"/>
    <p:sldId id="634" r:id="rId51"/>
    <p:sldId id="635" r:id="rId52"/>
    <p:sldId id="637" r:id="rId53"/>
    <p:sldId id="638" r:id="rId54"/>
    <p:sldId id="2612" r:id="rId55"/>
    <p:sldId id="2530" r:id="rId56"/>
    <p:sldId id="2522" r:id="rId57"/>
    <p:sldId id="295" r:id="rId58"/>
    <p:sldId id="260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A70812-CB40-4206-99BC-DAE4AE19C587}" v="2175" dt="2021-04-06T17:37:50.925"/>
    <p1510:client id="{3CE3B942-3D31-4687-A3FB-8916A20285E9}" v="12" dt="2021-04-07T12:33:23.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p:normalViewPr>
  <p:slideViewPr>
    <p:cSldViewPr snapToGrid="0">
      <p:cViewPr varScale="1">
        <p:scale>
          <a:sx n="74" d="100"/>
          <a:sy n="74" d="100"/>
        </p:scale>
        <p:origin x="48" y="411"/>
      </p:cViewPr>
      <p:guideLst/>
    </p:cSldViewPr>
  </p:slideViewPr>
  <p:outlineViewPr>
    <p:cViewPr>
      <p:scale>
        <a:sx n="33" d="100"/>
        <a:sy n="33" d="100"/>
      </p:scale>
      <p:origin x="0" y="-31125"/>
    </p:cViewPr>
  </p:outlineViewPr>
  <p:notesTextViewPr>
    <p:cViewPr>
      <p:scale>
        <a:sx n="1" d="1"/>
        <a:sy n="1" d="1"/>
      </p:scale>
      <p:origin x="0" y="0"/>
    </p:cViewPr>
  </p:notesTextViewPr>
  <p:sorterViewPr>
    <p:cViewPr varScale="1">
      <p:scale>
        <a:sx n="100" d="100"/>
        <a:sy n="100" d="100"/>
      </p:scale>
      <p:origin x="0" y="-1359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68" Type="http://schemas.openxmlformats.org/officeDocument/2006/relationships/customXml" Target="../customXml/item3.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ustomXml" Target="../customXml/item1.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customXml" Target="../customXml/item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E5F12-0732-413E-A49A-999A8A794D0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17856FD1-0D30-4225-A4DE-1CF4CBA50F9D}">
      <dgm:prSet phldrT="[Text]"/>
      <dgm:spPr>
        <a:solidFill>
          <a:schemeClr val="accent1">
            <a:lumMod val="20000"/>
            <a:lumOff val="80000"/>
          </a:schemeClr>
        </a:solidFill>
        <a:ln w="50800" cap="rnd">
          <a:round/>
        </a:ln>
      </dgm:spPr>
      <dgm:t>
        <a:bodyPr/>
        <a:lstStyle/>
        <a:p>
          <a:r>
            <a:rPr lang="en-US"/>
            <a:t>Very POSITIVE feedback on vehicle initial impressions</a:t>
          </a:r>
          <a:br>
            <a:rPr lang="en-US"/>
          </a:br>
          <a:r>
            <a:rPr lang="en-US"/>
            <a:t>&amp; trip experience </a:t>
          </a:r>
        </a:p>
      </dgm:t>
    </dgm:pt>
    <dgm:pt modelId="{1F076EA0-943C-41C6-BF9E-9C6B77C7693B}" type="parTrans" cxnId="{0B63EABC-4245-4393-A0F2-1FD606E6055F}">
      <dgm:prSet/>
      <dgm:spPr/>
      <dgm:t>
        <a:bodyPr/>
        <a:lstStyle/>
        <a:p>
          <a:endParaRPr lang="en-US"/>
        </a:p>
      </dgm:t>
    </dgm:pt>
    <dgm:pt modelId="{D60157E8-538D-4FD8-8A4F-C10577BE9D6F}" type="sibTrans" cxnId="{0B63EABC-4245-4393-A0F2-1FD606E6055F}">
      <dgm:prSet/>
      <dgm:spPr/>
      <dgm:t>
        <a:bodyPr/>
        <a:lstStyle/>
        <a:p>
          <a:endParaRPr lang="en-US"/>
        </a:p>
      </dgm:t>
    </dgm:pt>
    <dgm:pt modelId="{A444843B-CAF2-47B7-9F3A-36097424CB60}">
      <dgm:prSet phldrT="[Text]"/>
      <dgm:spPr>
        <a:solidFill>
          <a:schemeClr val="accent1">
            <a:lumMod val="20000"/>
            <a:lumOff val="80000"/>
          </a:schemeClr>
        </a:solidFill>
        <a:ln w="50800"/>
      </dgm:spPr>
      <dgm:t>
        <a:bodyPr/>
        <a:lstStyle/>
        <a:p>
          <a:r>
            <a:rPr lang="en-US"/>
            <a:t>Most interested in using </a:t>
          </a:r>
          <a:br>
            <a:rPr lang="en-US"/>
          </a:br>
          <a:r>
            <a:rPr lang="en-US"/>
            <a:t>AV again</a:t>
          </a:r>
        </a:p>
      </dgm:t>
    </dgm:pt>
    <dgm:pt modelId="{A9B2031A-F82E-4A9D-A381-B02B8BCB7FF9}" type="parTrans" cxnId="{87182E55-2B34-4C21-AAF0-FF468E3CD648}">
      <dgm:prSet/>
      <dgm:spPr/>
      <dgm:t>
        <a:bodyPr/>
        <a:lstStyle/>
        <a:p>
          <a:endParaRPr lang="en-US"/>
        </a:p>
      </dgm:t>
    </dgm:pt>
    <dgm:pt modelId="{1364BECE-343D-494A-ADDF-40BDB115C98B}" type="sibTrans" cxnId="{87182E55-2B34-4C21-AAF0-FF468E3CD648}">
      <dgm:prSet/>
      <dgm:spPr/>
      <dgm:t>
        <a:bodyPr/>
        <a:lstStyle/>
        <a:p>
          <a:endParaRPr lang="en-US"/>
        </a:p>
      </dgm:t>
    </dgm:pt>
    <dgm:pt modelId="{32C32C8F-89D6-4454-A823-B56AF87C7AF7}">
      <dgm:prSet phldrT="[Text]"/>
      <dgm:spPr>
        <a:solidFill>
          <a:schemeClr val="accent1">
            <a:lumMod val="20000"/>
            <a:lumOff val="80000"/>
          </a:schemeClr>
        </a:solidFill>
        <a:ln w="50800"/>
      </dgm:spPr>
      <dgm:t>
        <a:bodyPr/>
        <a:lstStyle/>
        <a:p>
          <a:r>
            <a:rPr lang="en-US"/>
            <a:t>Most did not anticipate needing personal assistance on-board, but support an on-board attendant for safety reasons</a:t>
          </a:r>
        </a:p>
      </dgm:t>
    </dgm:pt>
    <dgm:pt modelId="{DBBFBF91-5688-4A46-AA84-09F587619FDD}" type="parTrans" cxnId="{B4D9595D-44B2-49F5-89E4-9C5C5F9254C7}">
      <dgm:prSet/>
      <dgm:spPr/>
      <dgm:t>
        <a:bodyPr/>
        <a:lstStyle/>
        <a:p>
          <a:endParaRPr lang="en-US"/>
        </a:p>
      </dgm:t>
    </dgm:pt>
    <dgm:pt modelId="{1E1F587A-2F72-4488-963E-FC117F768F17}" type="sibTrans" cxnId="{B4D9595D-44B2-49F5-89E4-9C5C5F9254C7}">
      <dgm:prSet/>
      <dgm:spPr/>
      <dgm:t>
        <a:bodyPr/>
        <a:lstStyle/>
        <a:p>
          <a:endParaRPr lang="en-US"/>
        </a:p>
      </dgm:t>
    </dgm:pt>
    <dgm:pt modelId="{484E557C-9790-457A-820B-360636E7F53B}">
      <dgm:prSet/>
      <dgm:spPr>
        <a:solidFill>
          <a:schemeClr val="accent1">
            <a:lumMod val="20000"/>
            <a:lumOff val="80000"/>
          </a:schemeClr>
        </a:solidFill>
        <a:ln w="50800"/>
      </dgm:spPr>
      <dgm:t>
        <a:bodyPr/>
        <a:lstStyle/>
        <a:p>
          <a:r>
            <a:rPr lang="en-US"/>
            <a:t>Most feedback did not differ based on participant disability type</a:t>
          </a:r>
        </a:p>
      </dgm:t>
    </dgm:pt>
    <dgm:pt modelId="{E5196FD2-38D8-43E4-8EE4-FA3B45A6B229}" type="parTrans" cxnId="{F55F3453-D7D8-45E0-96B2-7457C95B8A39}">
      <dgm:prSet/>
      <dgm:spPr/>
      <dgm:t>
        <a:bodyPr/>
        <a:lstStyle/>
        <a:p>
          <a:endParaRPr lang="en-US"/>
        </a:p>
      </dgm:t>
    </dgm:pt>
    <dgm:pt modelId="{EB74B060-8871-49E0-8105-4F2D560CED47}" type="sibTrans" cxnId="{F55F3453-D7D8-45E0-96B2-7457C95B8A39}">
      <dgm:prSet/>
      <dgm:spPr/>
      <dgm:t>
        <a:bodyPr/>
        <a:lstStyle/>
        <a:p>
          <a:endParaRPr lang="en-US"/>
        </a:p>
      </dgm:t>
    </dgm:pt>
    <dgm:pt modelId="{43C4E469-4E04-44E6-B2A8-42ED80960AA8}">
      <dgm:prSet phldrT="[Text]"/>
      <dgm:spPr>
        <a:solidFill>
          <a:schemeClr val="accent1">
            <a:lumMod val="20000"/>
            <a:lumOff val="80000"/>
          </a:schemeClr>
        </a:solidFill>
        <a:ln w="50800"/>
      </dgm:spPr>
      <dgm:t>
        <a:bodyPr/>
        <a:lstStyle/>
        <a:p>
          <a:r>
            <a:rPr lang="en-US"/>
            <a:t>AV concerns &amp; recommendations focused on accessibility, safety, communication interface, design, cost &amp; availability factors</a:t>
          </a:r>
        </a:p>
      </dgm:t>
    </dgm:pt>
    <dgm:pt modelId="{43E0C23E-1BDF-40A6-AC29-5211FDB1E754}" type="sibTrans" cxnId="{0CBE1500-D7FE-45C8-98DC-7845AF42E2AF}">
      <dgm:prSet/>
      <dgm:spPr/>
      <dgm:t>
        <a:bodyPr/>
        <a:lstStyle/>
        <a:p>
          <a:endParaRPr lang="en-US"/>
        </a:p>
      </dgm:t>
    </dgm:pt>
    <dgm:pt modelId="{2745D761-CD2D-47D2-A8A0-41828BC234B4}" type="parTrans" cxnId="{0CBE1500-D7FE-45C8-98DC-7845AF42E2AF}">
      <dgm:prSet/>
      <dgm:spPr/>
      <dgm:t>
        <a:bodyPr/>
        <a:lstStyle/>
        <a:p>
          <a:endParaRPr lang="en-US"/>
        </a:p>
      </dgm:t>
    </dgm:pt>
    <dgm:pt modelId="{50E741EF-FE17-4B9B-92A6-1AEE95647426}" type="pres">
      <dgm:prSet presAssocID="{904E5F12-0732-413E-A49A-999A8A794D00}" presName="diagram" presStyleCnt="0">
        <dgm:presLayoutVars>
          <dgm:dir/>
          <dgm:resizeHandles val="exact"/>
        </dgm:presLayoutVars>
      </dgm:prSet>
      <dgm:spPr/>
    </dgm:pt>
    <dgm:pt modelId="{8B709811-58F0-4E47-8F59-BD7C11ECCAEF}" type="pres">
      <dgm:prSet presAssocID="{17856FD1-0D30-4225-A4DE-1CF4CBA50F9D}" presName="node" presStyleLbl="node1" presStyleIdx="0" presStyleCnt="5">
        <dgm:presLayoutVars>
          <dgm:bulletEnabled val="1"/>
        </dgm:presLayoutVars>
      </dgm:prSet>
      <dgm:spPr/>
    </dgm:pt>
    <dgm:pt modelId="{F07DCBB1-94C7-4334-B8C9-0D91F924EC4C}" type="pres">
      <dgm:prSet presAssocID="{D60157E8-538D-4FD8-8A4F-C10577BE9D6F}" presName="sibTrans" presStyleCnt="0"/>
      <dgm:spPr/>
    </dgm:pt>
    <dgm:pt modelId="{02F2FC88-CA07-41FE-B4FF-62984C9FAA54}" type="pres">
      <dgm:prSet presAssocID="{A444843B-CAF2-47B7-9F3A-36097424CB60}" presName="node" presStyleLbl="node1" presStyleIdx="1" presStyleCnt="5">
        <dgm:presLayoutVars>
          <dgm:bulletEnabled val="1"/>
        </dgm:presLayoutVars>
      </dgm:prSet>
      <dgm:spPr/>
    </dgm:pt>
    <dgm:pt modelId="{AFAEF9B8-6C79-4830-935C-FF5804741361}" type="pres">
      <dgm:prSet presAssocID="{1364BECE-343D-494A-ADDF-40BDB115C98B}" presName="sibTrans" presStyleCnt="0"/>
      <dgm:spPr/>
    </dgm:pt>
    <dgm:pt modelId="{6BBD6F6C-AB93-4AAB-9705-01879AC32975}" type="pres">
      <dgm:prSet presAssocID="{32C32C8F-89D6-4454-A823-B56AF87C7AF7}" presName="node" presStyleLbl="node1" presStyleIdx="2" presStyleCnt="5">
        <dgm:presLayoutVars>
          <dgm:bulletEnabled val="1"/>
        </dgm:presLayoutVars>
      </dgm:prSet>
      <dgm:spPr/>
    </dgm:pt>
    <dgm:pt modelId="{898175F2-03A0-4B8C-A7E9-AE6A0E4793A5}" type="pres">
      <dgm:prSet presAssocID="{1E1F587A-2F72-4488-963E-FC117F768F17}" presName="sibTrans" presStyleCnt="0"/>
      <dgm:spPr/>
    </dgm:pt>
    <dgm:pt modelId="{87C14A91-BF40-4BF9-B3B2-80DC620C9404}" type="pres">
      <dgm:prSet presAssocID="{43C4E469-4E04-44E6-B2A8-42ED80960AA8}" presName="node" presStyleLbl="node1" presStyleIdx="3" presStyleCnt="5">
        <dgm:presLayoutVars>
          <dgm:bulletEnabled val="1"/>
        </dgm:presLayoutVars>
      </dgm:prSet>
      <dgm:spPr/>
    </dgm:pt>
    <dgm:pt modelId="{F66B82C7-7A74-42D7-ADE0-F28E940F4FE7}" type="pres">
      <dgm:prSet presAssocID="{43E0C23E-1BDF-40A6-AC29-5211FDB1E754}" presName="sibTrans" presStyleCnt="0"/>
      <dgm:spPr/>
    </dgm:pt>
    <dgm:pt modelId="{120B8069-C9E5-45E2-8172-5A3F892EF5C8}" type="pres">
      <dgm:prSet presAssocID="{484E557C-9790-457A-820B-360636E7F53B}" presName="node" presStyleLbl="node1" presStyleIdx="4" presStyleCnt="5">
        <dgm:presLayoutVars>
          <dgm:bulletEnabled val="1"/>
        </dgm:presLayoutVars>
      </dgm:prSet>
      <dgm:spPr/>
    </dgm:pt>
  </dgm:ptLst>
  <dgm:cxnLst>
    <dgm:cxn modelId="{0CBE1500-D7FE-45C8-98DC-7845AF42E2AF}" srcId="{904E5F12-0732-413E-A49A-999A8A794D00}" destId="{43C4E469-4E04-44E6-B2A8-42ED80960AA8}" srcOrd="3" destOrd="0" parTransId="{2745D761-CD2D-47D2-A8A0-41828BC234B4}" sibTransId="{43E0C23E-1BDF-40A6-AC29-5211FDB1E754}"/>
    <dgm:cxn modelId="{6B24D301-2620-42FF-A7FD-27D143707788}" type="presOf" srcId="{17856FD1-0D30-4225-A4DE-1CF4CBA50F9D}" destId="{8B709811-58F0-4E47-8F59-BD7C11ECCAEF}" srcOrd="0" destOrd="0" presId="urn:microsoft.com/office/officeart/2005/8/layout/default"/>
    <dgm:cxn modelId="{B6643917-9A22-4A7B-8BF4-AEB450B28CE6}" type="presOf" srcId="{A444843B-CAF2-47B7-9F3A-36097424CB60}" destId="{02F2FC88-CA07-41FE-B4FF-62984C9FAA54}" srcOrd="0" destOrd="0" presId="urn:microsoft.com/office/officeart/2005/8/layout/default"/>
    <dgm:cxn modelId="{B4D9595D-44B2-49F5-89E4-9C5C5F9254C7}" srcId="{904E5F12-0732-413E-A49A-999A8A794D00}" destId="{32C32C8F-89D6-4454-A823-B56AF87C7AF7}" srcOrd="2" destOrd="0" parTransId="{DBBFBF91-5688-4A46-AA84-09F587619FDD}" sibTransId="{1E1F587A-2F72-4488-963E-FC117F768F17}"/>
    <dgm:cxn modelId="{F55F3453-D7D8-45E0-96B2-7457C95B8A39}" srcId="{904E5F12-0732-413E-A49A-999A8A794D00}" destId="{484E557C-9790-457A-820B-360636E7F53B}" srcOrd="4" destOrd="0" parTransId="{E5196FD2-38D8-43E4-8EE4-FA3B45A6B229}" sibTransId="{EB74B060-8871-49E0-8105-4F2D560CED47}"/>
    <dgm:cxn modelId="{87182E55-2B34-4C21-AAF0-FF468E3CD648}" srcId="{904E5F12-0732-413E-A49A-999A8A794D00}" destId="{A444843B-CAF2-47B7-9F3A-36097424CB60}" srcOrd="1" destOrd="0" parTransId="{A9B2031A-F82E-4A9D-A381-B02B8BCB7FF9}" sibTransId="{1364BECE-343D-494A-ADDF-40BDB115C98B}"/>
    <dgm:cxn modelId="{141A367E-52C0-4A2C-A2DB-C7AA36E2A00C}" type="presOf" srcId="{484E557C-9790-457A-820B-360636E7F53B}" destId="{120B8069-C9E5-45E2-8172-5A3F892EF5C8}" srcOrd="0" destOrd="0" presId="urn:microsoft.com/office/officeart/2005/8/layout/default"/>
    <dgm:cxn modelId="{6BDE6B85-7D3D-4E5E-918D-7C32755D4113}" type="presOf" srcId="{43C4E469-4E04-44E6-B2A8-42ED80960AA8}" destId="{87C14A91-BF40-4BF9-B3B2-80DC620C9404}" srcOrd="0" destOrd="0" presId="urn:microsoft.com/office/officeart/2005/8/layout/default"/>
    <dgm:cxn modelId="{67854AB6-9080-477E-8CBC-01DDBE62C4C3}" type="presOf" srcId="{904E5F12-0732-413E-A49A-999A8A794D00}" destId="{50E741EF-FE17-4B9B-92A6-1AEE95647426}" srcOrd="0" destOrd="0" presId="urn:microsoft.com/office/officeart/2005/8/layout/default"/>
    <dgm:cxn modelId="{0B63EABC-4245-4393-A0F2-1FD606E6055F}" srcId="{904E5F12-0732-413E-A49A-999A8A794D00}" destId="{17856FD1-0D30-4225-A4DE-1CF4CBA50F9D}" srcOrd="0" destOrd="0" parTransId="{1F076EA0-943C-41C6-BF9E-9C6B77C7693B}" sibTransId="{D60157E8-538D-4FD8-8A4F-C10577BE9D6F}"/>
    <dgm:cxn modelId="{06E042E3-91DF-4C74-B20D-6ECAAAEDF700}" type="presOf" srcId="{32C32C8F-89D6-4454-A823-B56AF87C7AF7}" destId="{6BBD6F6C-AB93-4AAB-9705-01879AC32975}" srcOrd="0" destOrd="0" presId="urn:microsoft.com/office/officeart/2005/8/layout/default"/>
    <dgm:cxn modelId="{1FF9019C-223E-4CED-8CD1-CAAAF9AB10CC}" type="presParOf" srcId="{50E741EF-FE17-4B9B-92A6-1AEE95647426}" destId="{8B709811-58F0-4E47-8F59-BD7C11ECCAEF}" srcOrd="0" destOrd="0" presId="urn:microsoft.com/office/officeart/2005/8/layout/default"/>
    <dgm:cxn modelId="{EE868FCE-811C-4219-95B2-7A4C1CBB20D9}" type="presParOf" srcId="{50E741EF-FE17-4B9B-92A6-1AEE95647426}" destId="{F07DCBB1-94C7-4334-B8C9-0D91F924EC4C}" srcOrd="1" destOrd="0" presId="urn:microsoft.com/office/officeart/2005/8/layout/default"/>
    <dgm:cxn modelId="{B43E49D7-0CDE-4461-A18D-333ECC8B214C}" type="presParOf" srcId="{50E741EF-FE17-4B9B-92A6-1AEE95647426}" destId="{02F2FC88-CA07-41FE-B4FF-62984C9FAA54}" srcOrd="2" destOrd="0" presId="urn:microsoft.com/office/officeart/2005/8/layout/default"/>
    <dgm:cxn modelId="{36A8CE3F-5B2B-4169-999A-289BD432C1DA}" type="presParOf" srcId="{50E741EF-FE17-4B9B-92A6-1AEE95647426}" destId="{AFAEF9B8-6C79-4830-935C-FF5804741361}" srcOrd="3" destOrd="0" presId="urn:microsoft.com/office/officeart/2005/8/layout/default"/>
    <dgm:cxn modelId="{9B6F9E3A-A358-4074-9F60-E893D1ADAEF6}" type="presParOf" srcId="{50E741EF-FE17-4B9B-92A6-1AEE95647426}" destId="{6BBD6F6C-AB93-4AAB-9705-01879AC32975}" srcOrd="4" destOrd="0" presId="urn:microsoft.com/office/officeart/2005/8/layout/default"/>
    <dgm:cxn modelId="{990AF2F4-DF86-484C-B5D9-9FE7571696B9}" type="presParOf" srcId="{50E741EF-FE17-4B9B-92A6-1AEE95647426}" destId="{898175F2-03A0-4B8C-A7E9-AE6A0E4793A5}" srcOrd="5" destOrd="0" presId="urn:microsoft.com/office/officeart/2005/8/layout/default"/>
    <dgm:cxn modelId="{039AD302-E9C1-46C4-AC1B-13BA19E217B4}" type="presParOf" srcId="{50E741EF-FE17-4B9B-92A6-1AEE95647426}" destId="{87C14A91-BF40-4BF9-B3B2-80DC620C9404}" srcOrd="6" destOrd="0" presId="urn:microsoft.com/office/officeart/2005/8/layout/default"/>
    <dgm:cxn modelId="{ACBFF78D-24DE-4700-B99E-53B98746D52C}" type="presParOf" srcId="{50E741EF-FE17-4B9B-92A6-1AEE95647426}" destId="{F66B82C7-7A74-42D7-ADE0-F28E940F4FE7}" srcOrd="7" destOrd="0" presId="urn:microsoft.com/office/officeart/2005/8/layout/default"/>
    <dgm:cxn modelId="{4F3E12AE-B008-4F5D-95D8-DFA87D7CAD0C}" type="presParOf" srcId="{50E741EF-FE17-4B9B-92A6-1AEE95647426}" destId="{120B8069-C9E5-45E2-8172-5A3F892EF5C8}" srcOrd="8" destOrd="0" presId="urn:microsoft.com/office/officeart/2005/8/layout/default"/>
  </dgm:cxnLst>
  <dgm:bg/>
  <dgm:whole>
    <a:ln w="5715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9811-58F0-4E47-8F59-BD7C11ECCAEF}">
      <dsp:nvSpPr>
        <dsp:cNvPr id="0" name=""/>
        <dsp:cNvSpPr/>
      </dsp:nvSpPr>
      <dsp:spPr>
        <a:xfrm>
          <a:off x="0" y="249004"/>
          <a:ext cx="3683933" cy="2210360"/>
        </a:xfrm>
        <a:prstGeom prst="rect">
          <a:avLst/>
        </a:prstGeom>
        <a:solidFill>
          <a:schemeClr val="accent1">
            <a:lumMod val="20000"/>
            <a:lumOff val="80000"/>
          </a:schemeClr>
        </a:solidFill>
        <a:ln w="50800" cap="rnd" cmpd="sng" algn="ctr">
          <a:solidFill>
            <a:scrgbClr r="0" g="0" b="0"/>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Very POSITIVE feedback on vehicle initial impressions</a:t>
          </a:r>
          <a:br>
            <a:rPr lang="en-US" sz="2400" kern="1200"/>
          </a:br>
          <a:r>
            <a:rPr lang="en-US" sz="2400" kern="1200"/>
            <a:t>&amp; trip experience </a:t>
          </a:r>
        </a:p>
      </dsp:txBody>
      <dsp:txXfrm>
        <a:off x="0" y="249004"/>
        <a:ext cx="3683933" cy="2210360"/>
      </dsp:txXfrm>
    </dsp:sp>
    <dsp:sp modelId="{02F2FC88-CA07-41FE-B4FF-62984C9FAA54}">
      <dsp:nvSpPr>
        <dsp:cNvPr id="0" name=""/>
        <dsp:cNvSpPr/>
      </dsp:nvSpPr>
      <dsp:spPr>
        <a:xfrm>
          <a:off x="4052327" y="249004"/>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Most interested in using </a:t>
          </a:r>
          <a:br>
            <a:rPr lang="en-US" sz="2400" kern="1200"/>
          </a:br>
          <a:r>
            <a:rPr lang="en-US" sz="2400" kern="1200"/>
            <a:t>AV again</a:t>
          </a:r>
        </a:p>
      </dsp:txBody>
      <dsp:txXfrm>
        <a:off x="4052327" y="249004"/>
        <a:ext cx="3683933" cy="2210360"/>
      </dsp:txXfrm>
    </dsp:sp>
    <dsp:sp modelId="{6BBD6F6C-AB93-4AAB-9705-01879AC32975}">
      <dsp:nvSpPr>
        <dsp:cNvPr id="0" name=""/>
        <dsp:cNvSpPr/>
      </dsp:nvSpPr>
      <dsp:spPr>
        <a:xfrm>
          <a:off x="8104654" y="249004"/>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Most did not anticipate needing personal assistance on-board, but support an on-board attendant for safety reasons</a:t>
          </a:r>
        </a:p>
      </dsp:txBody>
      <dsp:txXfrm>
        <a:off x="8104654" y="249004"/>
        <a:ext cx="3683933" cy="2210360"/>
      </dsp:txXfrm>
    </dsp:sp>
    <dsp:sp modelId="{87C14A91-BF40-4BF9-B3B2-80DC620C9404}">
      <dsp:nvSpPr>
        <dsp:cNvPr id="0" name=""/>
        <dsp:cNvSpPr/>
      </dsp:nvSpPr>
      <dsp:spPr>
        <a:xfrm>
          <a:off x="2026163" y="2827758"/>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AV concerns &amp; recommendations focused on accessibility, safety, communication interface, design, cost &amp; availability factors</a:t>
          </a:r>
        </a:p>
      </dsp:txBody>
      <dsp:txXfrm>
        <a:off x="2026163" y="2827758"/>
        <a:ext cx="3683933" cy="2210360"/>
      </dsp:txXfrm>
    </dsp:sp>
    <dsp:sp modelId="{120B8069-C9E5-45E2-8172-5A3F892EF5C8}">
      <dsp:nvSpPr>
        <dsp:cNvPr id="0" name=""/>
        <dsp:cNvSpPr/>
      </dsp:nvSpPr>
      <dsp:spPr>
        <a:xfrm>
          <a:off x="6078490" y="2827758"/>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Most feedback did not differ based on participant disability type</a:t>
          </a:r>
        </a:p>
      </dsp:txBody>
      <dsp:txXfrm>
        <a:off x="6078490" y="2827758"/>
        <a:ext cx="3683933" cy="22103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E2B2D-F4E9-4209-8C91-7A761E969275}"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92688-0A5F-4D64-8501-0C9FDC090044}" type="slidenum">
              <a:rPr lang="en-US" smtClean="0"/>
              <a:t>‹#›</a:t>
            </a:fld>
            <a:endParaRPr lang="en-US"/>
          </a:p>
        </p:txBody>
      </p:sp>
    </p:spTree>
    <p:extLst>
      <p:ext uri="{BB962C8B-B14F-4D97-AF65-F5344CB8AC3E}">
        <p14:creationId xmlns:p14="http://schemas.microsoft.com/office/powerpoint/2010/main" val="1512013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1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endParaRPr lang="en-US" sz="192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178578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4250997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82210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147859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847385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138862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52894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033116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778973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96504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99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aseline="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59498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309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372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524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626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186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385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898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576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46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66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75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40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268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680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9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478CDF-606A-4540-A874-F365F161AC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765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478CDF-606A-4540-A874-F365F161AC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4328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478CDF-606A-4540-A874-F365F161AC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06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599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440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924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8AE69-D2C1-4BD5-AD8E-CE57F85E45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684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208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7465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107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92B3FA-2D66-6B43-96A3-B3C70DB3D18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058135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92B3FA-2D66-6B43-96A3-B3C70DB3D18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211588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911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46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21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718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20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616048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aseline="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36825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7006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8168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149087" y="457200"/>
            <a:ext cx="3568148"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E5A020-93E9-4D57-88A5-E44105AB3785}"/>
              </a:ext>
            </a:extLst>
          </p:cNvPr>
          <p:cNvSpPr>
            <a:spLocks noGrp="1"/>
          </p:cNvSpPr>
          <p:nvPr>
            <p:ph idx="1"/>
          </p:nvPr>
        </p:nvSpPr>
        <p:spPr>
          <a:xfrm>
            <a:off x="4263887" y="457200"/>
            <a:ext cx="7091501" cy="54117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CB9E7-8B90-4C23-A867-A5D2DBE5A8CB}"/>
              </a:ext>
            </a:extLst>
          </p:cNvPr>
          <p:cNvSpPr>
            <a:spLocks noGrp="1"/>
          </p:cNvSpPr>
          <p:nvPr>
            <p:ph type="body" sz="half" idx="2"/>
          </p:nvPr>
        </p:nvSpPr>
        <p:spPr>
          <a:xfrm>
            <a:off x="149088" y="2057400"/>
            <a:ext cx="356814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44314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376916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2974-4CEB-43C3-BBCF-88E92A6CB9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6928-A0FE-42B1-BA9B-F4CC2D2252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65A9A-634D-4A3D-AB63-0A6E50CCD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01907C5-7ACD-478A-91A2-6641F603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135FA-0582-4F7F-93CE-E4008A5CD746}"/>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6606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CFA1F-559C-4106-9836-3E6058651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C89D0F-1220-4E98-90A5-A7469D7E4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317EA-19D0-4232-B638-7A5E732837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D506AA-DD89-4228-88BB-F5D0DD82D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80902-40DD-41C8-92B7-95E431BD0E5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878471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035A-B23C-4AAF-A590-1C00CC3667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F507DB-E2B4-4539-A3A5-7661E011EF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162586-FB77-435E-81A1-74FA7CAD00AA}"/>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296F0544-6611-43E5-B3AD-CF638ED8B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58C9E-D216-453A-A2E6-F1E04F5BFD1D}"/>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61404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E0EE-0257-400E-9B5C-D7D65022B8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F3D98D-67BB-4461-AA2E-4B4AE90E0E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6C01C-CA8E-4206-B811-C39352DAF1C8}"/>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53F00343-E3F3-4F8C-A00B-593BCEB44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49886-9363-4E05-8810-F715203826BD}"/>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603183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4E49-5705-484D-820B-0C37A0A7C8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5E0727-94B5-46DF-82E0-2806601EF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F9A590-0113-49FF-99F3-5F9C52734D11}"/>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78A352E4-73BC-4D8E-8FD6-5330D1815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09B86-67FA-40BC-8DFE-8B5DE5793010}"/>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1183075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99150-60B5-4F66-B75F-4C24CD7127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F9F48-1DFC-4163-9544-1C64A10C8D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E326AF-9080-427D-B337-91823EC618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0DDFBC-E8CD-47EC-A282-50C7A0FDBAC1}"/>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6" name="Footer Placeholder 5">
            <a:extLst>
              <a:ext uri="{FF2B5EF4-FFF2-40B4-BE49-F238E27FC236}">
                <a16:creationId xmlns:a16="http://schemas.microsoft.com/office/drawing/2014/main" id="{CECDB8F9-FCF0-4A32-9440-DF592D218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B01F9-AAA7-46A1-AB05-92A7FC39DF8B}"/>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7281641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2BE1-FE2E-4AD8-A683-DECB85479C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E90E72-6BD8-4EAF-AEE0-3BEC3CD63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58F2D3-1590-4C88-9E4D-C8DBC0FC5F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997894-917F-4B86-B267-83FE5DB9E3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7DEF18-6A3F-47F3-8B64-2CBA07DA56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ECC5A4-837C-4BF0-B555-9F8896B41671}"/>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8" name="Footer Placeholder 7">
            <a:extLst>
              <a:ext uri="{FF2B5EF4-FFF2-40B4-BE49-F238E27FC236}">
                <a16:creationId xmlns:a16="http://schemas.microsoft.com/office/drawing/2014/main" id="{3FE05C5A-3223-4DFB-B31B-247E1C4B22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75B87-CA54-4A8C-973D-6AD37F95F09A}"/>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3501415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94ED-C408-4855-B189-95496D65FD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764746-6A10-4EE0-BE58-5E2303B02C45}"/>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4" name="Footer Placeholder 3">
            <a:extLst>
              <a:ext uri="{FF2B5EF4-FFF2-40B4-BE49-F238E27FC236}">
                <a16:creationId xmlns:a16="http://schemas.microsoft.com/office/drawing/2014/main" id="{98CF3E2E-EAD7-4A55-A474-0A1934AC35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E944D1-A1EF-4F5E-8AE8-21B7A80FDEF0}"/>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461927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pic>
        <p:nvPicPr>
          <p:cNvPr id="11" name="Picture 10" descr="United States access board logo">
            <a:extLst>
              <a:ext uri="{FF2B5EF4-FFF2-40B4-BE49-F238E27FC236}">
                <a16:creationId xmlns:a16="http://schemas.microsoft.com/office/drawing/2014/main" id="{6D4E1C88-BD60-47FC-B0BB-7E84A67649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365679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A52E75-7D54-460B-938F-EAAA8A838FD9}"/>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3" name="Footer Placeholder 2">
            <a:extLst>
              <a:ext uri="{FF2B5EF4-FFF2-40B4-BE49-F238E27FC236}">
                <a16:creationId xmlns:a16="http://schemas.microsoft.com/office/drawing/2014/main" id="{E188FB03-91FD-4F9C-99F3-38E6EEB637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2386A7-8D6A-425B-BBC3-6C0DA177BED8}"/>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1665710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46F0-24FA-41C9-B402-B41C1E6E7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A7D9FB-CD6E-4F5C-A27E-54ED28A41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6BEEA7-F23B-4B26-8A83-107F6FB61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FB0520-815D-484A-98F4-35905AB27A0B}"/>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6" name="Footer Placeholder 5">
            <a:extLst>
              <a:ext uri="{FF2B5EF4-FFF2-40B4-BE49-F238E27FC236}">
                <a16:creationId xmlns:a16="http://schemas.microsoft.com/office/drawing/2014/main" id="{9854A703-84D5-4308-B45C-99EE15297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AD927-EDFE-4244-9019-89122458244E}"/>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1441615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FCF4-E0DB-42D8-96AA-B38BAE073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6D68D2-9336-4868-ADC8-6BB8C47B3D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ACF300-CF58-4633-A89F-8BE3ABE51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3ED0A3-8D71-4229-B63D-DE18B9897289}"/>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6" name="Footer Placeholder 5">
            <a:extLst>
              <a:ext uri="{FF2B5EF4-FFF2-40B4-BE49-F238E27FC236}">
                <a16:creationId xmlns:a16="http://schemas.microsoft.com/office/drawing/2014/main" id="{583BA8F3-8909-483D-B648-79E423C52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BF5CA0-1BB6-4109-B8FF-24241A629239}"/>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4238792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DEFFF-15F5-4A3D-AAF1-FCAE088D8A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21DA9A-4553-4222-B954-F10F34437C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7F6C0-F726-4DA8-92F3-8D7CC090DE0E}"/>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132A96D7-7FC7-4A91-8FC2-595B50F3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DA290-9FC4-41C5-856A-B580ECDEFDCF}"/>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247214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82B403-9C5D-4D54-A59A-8AC0FC3095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ABD550-77B6-47DF-AFFA-4D529D124C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D5C109-FDD7-4982-9C4D-8333F0E826EF}"/>
              </a:ext>
            </a:extLst>
          </p:cNvPr>
          <p:cNvSpPr>
            <a:spLocks noGrp="1"/>
          </p:cNvSpPr>
          <p:nvPr>
            <p:ph type="dt" sz="half" idx="10"/>
          </p:nvPr>
        </p:nvSpPr>
        <p:spPr/>
        <p:txBody>
          <a:body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E2A20106-BFE1-4366-AF8D-7A050C502A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D64F0-0F99-425D-979B-3E9D4D7FE354}"/>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708559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2E3FD8B-CAEE-9A4E-AC9F-609BEE198967}" type="datetime1">
              <a:rPr lang="en-US" smtClean="0"/>
              <a:t>4/7/2021</a:t>
            </a:fld>
            <a:endParaRPr lang="en-US"/>
          </a:p>
        </p:txBody>
      </p:sp>
      <p:sp>
        <p:nvSpPr>
          <p:cNvPr id="5" name="Footer Placeholder 4"/>
          <p:cNvSpPr>
            <a:spLocks noGrp="1"/>
          </p:cNvSpPr>
          <p:nvPr>
            <p:ph type="ftr" sz="quarter" idx="11"/>
          </p:nvPr>
        </p:nvSpPr>
        <p:spPr/>
        <p:txBody>
          <a:bodyPr/>
          <a:lstStyle/>
          <a:p>
            <a:r>
              <a:rPr lang="en-US"/>
              <a:t>Stories from the Front Seat: Supporting Accessible Transportation in the Sharing Economy</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230678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E5BE3-7CB7-134E-A776-CDC718A60E79}" type="datetime1">
              <a:rPr lang="en-US" smtClean="0"/>
              <a:t>4/7/2021</a:t>
            </a:fld>
            <a:endParaRPr lang="en-US"/>
          </a:p>
        </p:txBody>
      </p:sp>
      <p:sp>
        <p:nvSpPr>
          <p:cNvPr id="5" name="Footer Placeholder 4"/>
          <p:cNvSpPr>
            <a:spLocks noGrp="1"/>
          </p:cNvSpPr>
          <p:nvPr>
            <p:ph type="ftr" sz="quarter" idx="11"/>
          </p:nvPr>
        </p:nvSpPr>
        <p:spPr>
          <a:xfrm>
            <a:off x="3869268" y="6446000"/>
            <a:ext cx="5911517" cy="365125"/>
          </a:xfrm>
        </p:spPr>
        <p:txBody>
          <a:bodyPr/>
          <a:lstStyle/>
          <a:p>
            <a:r>
              <a:rPr lang="en-US"/>
              <a:t>Stories from the Front Seat: Supporting Accessible Transportation in the Sharing Economy</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416985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985FDD-6AF5-0144-8015-7D82BD2DCC83}" type="datetime1">
              <a:rPr lang="en-US" smtClean="0"/>
              <a:t>4/7/2021</a:t>
            </a:fld>
            <a:endParaRPr lang="en-US"/>
          </a:p>
        </p:txBody>
      </p:sp>
      <p:sp>
        <p:nvSpPr>
          <p:cNvPr id="5" name="Footer Placeholder 4"/>
          <p:cNvSpPr>
            <a:spLocks noGrp="1"/>
          </p:cNvSpPr>
          <p:nvPr>
            <p:ph type="ftr" sz="quarter" idx="11"/>
          </p:nvPr>
        </p:nvSpPr>
        <p:spPr/>
        <p:txBody>
          <a:bodyPr/>
          <a:lstStyle/>
          <a:p>
            <a:r>
              <a:rPr lang="en-US"/>
              <a:t>Stories from the Front Seat: Supporting Accessible Transportation in the Sharing Economy</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718846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F2A64DDA-B2DC-7347-95F6-A8F039C80757}" type="datetime1">
              <a:rPr lang="en-US" smtClean="0"/>
              <a:t>4/7/2021</a:t>
            </a:fld>
            <a:endParaRPr lang="en-US"/>
          </a:p>
        </p:txBody>
      </p:sp>
      <p:sp>
        <p:nvSpPr>
          <p:cNvPr id="9" name="Footer Placeholder 8"/>
          <p:cNvSpPr>
            <a:spLocks noGrp="1"/>
          </p:cNvSpPr>
          <p:nvPr>
            <p:ph type="ftr" sz="quarter" idx="11"/>
          </p:nvPr>
        </p:nvSpPr>
        <p:spPr/>
        <p:txBody>
          <a:bodyPr/>
          <a:lstStyle/>
          <a:p>
            <a:r>
              <a:rPr lang="en-US"/>
              <a:t>Stories from the Front Seat: Supporting Accessible Transportation in the Sharing Economy</a:t>
            </a:r>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8830371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7CF908B3-D72A-584A-8C31-86E9FB19FFDA}" type="datetime1">
              <a:rPr lang="en-US" smtClean="0"/>
              <a:t>4/7/2021</a:t>
            </a:fld>
            <a:endParaRPr lang="en-US"/>
          </a:p>
        </p:txBody>
      </p:sp>
      <p:sp>
        <p:nvSpPr>
          <p:cNvPr id="11" name="Footer Placeholder 10"/>
          <p:cNvSpPr>
            <a:spLocks noGrp="1"/>
          </p:cNvSpPr>
          <p:nvPr>
            <p:ph type="ftr" sz="quarter" idx="11"/>
          </p:nvPr>
        </p:nvSpPr>
        <p:spPr/>
        <p:txBody>
          <a:bodyPr/>
          <a:lstStyle/>
          <a:p>
            <a:r>
              <a:rPr lang="en-US"/>
              <a:t>Stories from the Front Seat: Supporting Accessible Transportation in the Sharing Economy</a:t>
            </a:r>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1981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6510848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B989F632-6FC9-644F-A454-E20CE55F6448}" type="datetime1">
              <a:rPr lang="en-US" smtClean="0"/>
              <a:t>4/7/2021</a:t>
            </a:fld>
            <a:endParaRPr lang="en-US"/>
          </a:p>
        </p:txBody>
      </p:sp>
      <p:sp>
        <p:nvSpPr>
          <p:cNvPr id="7" name="Footer Placeholder 6"/>
          <p:cNvSpPr>
            <a:spLocks noGrp="1"/>
          </p:cNvSpPr>
          <p:nvPr>
            <p:ph type="ftr" sz="quarter" idx="11"/>
          </p:nvPr>
        </p:nvSpPr>
        <p:spPr/>
        <p:txBody>
          <a:bodyPr/>
          <a:lstStyle/>
          <a:p>
            <a:r>
              <a:rPr lang="en-US"/>
              <a:t>Stories from the Front Seat: Supporting Accessible Transportation in the Sharing Economy</a:t>
            </a:r>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224687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E3BAC73-FB23-FB4B-A9DA-1EFBDA779B7E}" type="datetime1">
              <a:rPr lang="en-US" smtClean="0"/>
              <a:t>4/7/2021</a:t>
            </a:fld>
            <a:endParaRPr lang="en-US"/>
          </a:p>
        </p:txBody>
      </p:sp>
      <p:sp>
        <p:nvSpPr>
          <p:cNvPr id="6" name="Footer Placeholder 5"/>
          <p:cNvSpPr>
            <a:spLocks noGrp="1"/>
          </p:cNvSpPr>
          <p:nvPr>
            <p:ph type="ftr" sz="quarter" idx="11"/>
          </p:nvPr>
        </p:nvSpPr>
        <p:spPr/>
        <p:txBody>
          <a:bodyPr/>
          <a:lstStyle/>
          <a:p>
            <a:r>
              <a:rPr lang="en-US"/>
              <a:t>Stories from the Front Seat: Supporting Accessible Transportation in the Sharing Economy</a:t>
            </a:r>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5554844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8346F9A7-ECCA-0541-8121-AC6BF1CDFA1A}" type="datetime1">
              <a:rPr lang="en-US" smtClean="0"/>
              <a:t>4/7/2021</a:t>
            </a:fld>
            <a:endParaRPr lang="en-US"/>
          </a:p>
        </p:txBody>
      </p:sp>
      <p:sp>
        <p:nvSpPr>
          <p:cNvPr id="9" name="Footer Placeholder 8"/>
          <p:cNvSpPr>
            <a:spLocks noGrp="1"/>
          </p:cNvSpPr>
          <p:nvPr>
            <p:ph type="ftr" sz="quarter" idx="11"/>
          </p:nvPr>
        </p:nvSpPr>
        <p:spPr/>
        <p:txBody>
          <a:bodyPr/>
          <a:lstStyle/>
          <a:p>
            <a:r>
              <a:rPr lang="en-US"/>
              <a:t>Stories from the Front Seat: Supporting Accessible Transportation in the Sharing Economy</a:t>
            </a:r>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7259968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4608AECE-1B8A-5447-AEEC-8F930D44594A}" type="datetime1">
              <a:rPr lang="en-US" smtClean="0"/>
              <a:t>4/7/2021</a:t>
            </a:fld>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Stories from the Front Seat: Supporting Accessible Transportation in the Sharing Economy</a:t>
            </a:r>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415374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A99C0A-8A54-1440-BD42-CDC4BED69627}" type="datetime1">
              <a:rPr lang="en-US" smtClean="0"/>
              <a:t>4/7/2021</a:t>
            </a:fld>
            <a:endParaRPr lang="en-US"/>
          </a:p>
        </p:txBody>
      </p:sp>
      <p:sp>
        <p:nvSpPr>
          <p:cNvPr id="8" name="Footer Placeholder 7"/>
          <p:cNvSpPr>
            <a:spLocks noGrp="1"/>
          </p:cNvSpPr>
          <p:nvPr>
            <p:ph type="ftr" sz="quarter" idx="11"/>
          </p:nvPr>
        </p:nvSpPr>
        <p:spPr/>
        <p:txBody>
          <a:bodyPr/>
          <a:lstStyle/>
          <a:p>
            <a:r>
              <a:rPr lang="en-US"/>
              <a:t>Stories from the Front Seat: Supporting Accessible Transportation in the Sharing Economy</a:t>
            </a:r>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192945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E1DC37-60B1-4041-BA33-5027EB38B116}" type="datetime1">
              <a:rPr lang="en-US" smtClean="0"/>
              <a:t>4/7/2021</a:t>
            </a:fld>
            <a:endParaRPr lang="en-US"/>
          </a:p>
        </p:txBody>
      </p:sp>
      <p:sp>
        <p:nvSpPr>
          <p:cNvPr id="8" name="Footer Placeholder 7"/>
          <p:cNvSpPr>
            <a:spLocks noGrp="1"/>
          </p:cNvSpPr>
          <p:nvPr>
            <p:ph type="ftr" sz="quarter" idx="11"/>
          </p:nvPr>
        </p:nvSpPr>
        <p:spPr/>
        <p:txBody>
          <a:bodyPr/>
          <a:lstStyle/>
          <a:p>
            <a:r>
              <a:rPr lang="en-US"/>
              <a:t>Stories from the Front Seat: Supporting Accessible Transportation in the Sharing Economy</a:t>
            </a:r>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6070806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004004"/>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4746624"/>
            <a:ext cx="8534400" cy="1055915"/>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id="{80EDAB2C-5419-2244-8D3A-84871F6782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75200" y="229052"/>
            <a:ext cx="4241601" cy="2146077"/>
          </a:xfrm>
          <a:prstGeom prst="rect">
            <a:avLst/>
          </a:prstGeom>
        </p:spPr>
      </p:pic>
    </p:spTree>
    <p:extLst>
      <p:ext uri="{BB962C8B-B14F-4D97-AF65-F5344CB8AC3E}">
        <p14:creationId xmlns:p14="http://schemas.microsoft.com/office/powerpoint/2010/main" val="4123546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4247" y="418068"/>
            <a:ext cx="8728153" cy="1143000"/>
          </a:xfrm>
        </p:spPr>
        <p:txBody>
          <a:bodyPr/>
          <a:lstStyle>
            <a:lvl1pPr algn="l">
              <a:defRPr/>
            </a:lvl1pPr>
          </a:lstStyle>
          <a:p>
            <a:r>
              <a:rPr lang="en-US"/>
              <a:t>Click to edit Master title style</a:t>
            </a:r>
          </a:p>
        </p:txBody>
      </p:sp>
      <p:sp>
        <p:nvSpPr>
          <p:cNvPr id="3" name="Content Placeholder 2"/>
          <p:cNvSpPr>
            <a:spLocks noGrp="1"/>
          </p:cNvSpPr>
          <p:nvPr>
            <p:ph idx="1"/>
          </p:nvPr>
        </p:nvSpPr>
        <p:spPr>
          <a:xfrm>
            <a:off x="609600" y="1761068"/>
            <a:ext cx="10972800" cy="43650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pic>
        <p:nvPicPr>
          <p:cNvPr id="9" name="Picture 8">
            <a:extLst>
              <a:ext uri="{FF2B5EF4-FFF2-40B4-BE49-F238E27FC236}">
                <a16:creationId xmlns:a16="http://schemas.microsoft.com/office/drawing/2014/main" id="{2FA120F5-8EA2-1A44-98C3-62AD2A3B87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69316"/>
            <a:ext cx="2157789" cy="1091753"/>
          </a:xfrm>
          <a:prstGeom prst="rect">
            <a:avLst/>
          </a:prstGeom>
        </p:spPr>
      </p:pic>
    </p:spTree>
    <p:extLst>
      <p:ext uri="{BB962C8B-B14F-4D97-AF65-F5344CB8AC3E}">
        <p14:creationId xmlns:p14="http://schemas.microsoft.com/office/powerpoint/2010/main" val="1383802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46376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3"/>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3"/>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9766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59656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31295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87100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58630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727959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31485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74506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7"/>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7"/>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4/7/2021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26060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0012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9B4B82-3934-41F8-BE27-8C435322F829}"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3D472-5126-443A-9575-78D2CF48CEFC}" type="slidenum">
              <a:rPr lang="en-US" smtClean="0"/>
              <a:t>‹#›</a:t>
            </a:fld>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75568" y="341583"/>
            <a:ext cx="6336265" cy="1422533"/>
          </a:xfrm>
          <a:prstGeom prst="rect">
            <a:avLst/>
          </a:prstGeom>
        </p:spPr>
      </p:pic>
    </p:spTree>
    <p:extLst>
      <p:ext uri="{BB962C8B-B14F-4D97-AF65-F5344CB8AC3E}">
        <p14:creationId xmlns:p14="http://schemas.microsoft.com/office/powerpoint/2010/main" val="17865358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500"/>
            </a:lvl1pPr>
          </a:lstStyle>
          <a:p>
            <a:r>
              <a:rPr lang="en-US"/>
              <a:t>Click to edit Master title style</a:t>
            </a:r>
          </a:p>
        </p:txBody>
      </p:sp>
      <p:sp>
        <p:nvSpPr>
          <p:cNvPr id="3" name="Content Placeholder 2"/>
          <p:cNvSpPr>
            <a:spLocks noGrp="1"/>
          </p:cNvSpPr>
          <p:nvPr>
            <p:ph idx="1"/>
          </p:nvPr>
        </p:nvSpPr>
        <p:spPr/>
        <p:txBody>
          <a:bodyPr/>
          <a:lstStyle>
            <a:lvl1pPr>
              <a:defRPr sz="3333"/>
            </a:lvl1pPr>
            <a:lvl2pPr marL="859861" indent="-402151">
              <a:buFont typeface="Courier New" panose="02070309020205020404" pitchFamily="49" charset="0"/>
              <a:buChar char="o"/>
              <a:defRPr sz="3000"/>
            </a:lvl2pPr>
            <a:lvl3pPr marL="1142954" indent="-228591">
              <a:buFont typeface="Wingdings" panose="05000000000000000000" pitchFamily="2" charset="2"/>
              <a:buChar char="§"/>
              <a:defRPr sz="2667"/>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B4B82-3934-41F8-BE27-8C435322F829}"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45488343-B159-074D-B355-B61FD1A20D53}" type="slidenum">
              <a:rPr lang="en-US" smtClean="0"/>
              <a:pPr>
                <a:defRPr/>
              </a:pPr>
              <a:t>‹#›</a:t>
            </a:fld>
            <a:endParaRPr lang="en-US"/>
          </a:p>
        </p:txBody>
      </p:sp>
    </p:spTree>
    <p:extLst>
      <p:ext uri="{BB962C8B-B14F-4D97-AF65-F5344CB8AC3E}">
        <p14:creationId xmlns:p14="http://schemas.microsoft.com/office/powerpoint/2010/main" val="3086298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6118086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182" indent="0">
              <a:buNone/>
              <a:defRPr sz="2000">
                <a:solidFill>
                  <a:schemeClr val="tx1">
                    <a:tint val="75000"/>
                  </a:schemeClr>
                </a:solidFill>
              </a:defRPr>
            </a:lvl2pPr>
            <a:lvl3pPr marL="914363"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0"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9B4B82-3934-41F8-BE27-8C435322F829}"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B67D913-07CB-46E5-A5E0-80DBFABFA387}" type="slidenum">
              <a:rPr lang="en-US" smtClean="0"/>
              <a:pPr>
                <a:defRPr/>
              </a:pPr>
              <a:t>‹#›</a:t>
            </a:fld>
            <a:endParaRPr lang="en-US"/>
          </a:p>
        </p:txBody>
      </p:sp>
    </p:spTree>
    <p:extLst>
      <p:ext uri="{BB962C8B-B14F-4D97-AF65-F5344CB8AC3E}">
        <p14:creationId xmlns:p14="http://schemas.microsoft.com/office/powerpoint/2010/main" val="20701980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B4B82-3934-41F8-BE27-8C435322F829}"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10EDA8B8-D04C-214E-83CE-5B60915F9360}" type="slidenum">
              <a:rPr lang="en-US" smtClean="0"/>
              <a:pPr>
                <a:defRPr/>
              </a:pPr>
              <a:t>‹#›</a:t>
            </a:fld>
            <a:endParaRPr lang="en-US"/>
          </a:p>
        </p:txBody>
      </p:sp>
    </p:spTree>
    <p:extLst>
      <p:ext uri="{BB962C8B-B14F-4D97-AF65-F5344CB8AC3E}">
        <p14:creationId xmlns:p14="http://schemas.microsoft.com/office/powerpoint/2010/main" val="29140484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B4B82-3934-41F8-BE27-8C435322F829}" type="datetimeFigureOut">
              <a:rPr lang="en-US" smtClean="0"/>
              <a:t>4/7/2021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815261A5-F588-D34E-A84B-E514DA90C9A0}" type="slidenum">
              <a:rPr lang="en-US" smtClean="0"/>
              <a:pPr>
                <a:defRPr/>
              </a:pPr>
              <a:t>‹#›</a:t>
            </a:fld>
            <a:endParaRPr lang="en-US"/>
          </a:p>
        </p:txBody>
      </p:sp>
    </p:spTree>
    <p:extLst>
      <p:ext uri="{BB962C8B-B14F-4D97-AF65-F5344CB8AC3E}">
        <p14:creationId xmlns:p14="http://schemas.microsoft.com/office/powerpoint/2010/main" val="1738517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B4B82-3934-41F8-BE27-8C435322F829}" type="datetimeFigureOut">
              <a:rPr lang="en-US" smtClean="0"/>
              <a:t>4/7/2021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47CC725B-9C86-6E43-AAF9-1A329DDB234C}" type="slidenum">
              <a:rPr lang="en-US" smtClean="0"/>
              <a:pPr>
                <a:defRPr/>
              </a:pPr>
              <a:t>‹#›</a:t>
            </a:fld>
            <a:endParaRPr lang="en-US"/>
          </a:p>
        </p:txBody>
      </p:sp>
    </p:spTree>
    <p:extLst>
      <p:ext uri="{BB962C8B-B14F-4D97-AF65-F5344CB8AC3E}">
        <p14:creationId xmlns:p14="http://schemas.microsoft.com/office/powerpoint/2010/main" val="14105643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B4B82-3934-41F8-BE27-8C435322F829}" type="datetimeFigureOut">
              <a:rPr lang="en-US" smtClean="0"/>
              <a:t>4/7/2021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B9A03EE-8AFD-D547-9E71-0BD0BE6F934E}" type="slidenum">
              <a:rPr lang="en-US" smtClean="0"/>
              <a:pPr>
                <a:defRPr/>
              </a:pPr>
              <a:t>‹#›</a:t>
            </a:fld>
            <a:endParaRPr lang="en-US"/>
          </a:p>
        </p:txBody>
      </p:sp>
    </p:spTree>
    <p:extLst>
      <p:ext uri="{BB962C8B-B14F-4D97-AF65-F5344CB8AC3E}">
        <p14:creationId xmlns:p14="http://schemas.microsoft.com/office/powerpoint/2010/main" val="29254156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9B4B82-3934-41F8-BE27-8C435322F829}"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741F1C61-654F-EF4C-B7CF-635108DFC60F}" type="slidenum">
              <a:rPr lang="en-US" smtClean="0"/>
              <a:pPr>
                <a:defRPr/>
              </a:pPr>
              <a:t>‹#›</a:t>
            </a:fld>
            <a:endParaRPr lang="en-US"/>
          </a:p>
        </p:txBody>
      </p:sp>
    </p:spTree>
    <p:extLst>
      <p:ext uri="{BB962C8B-B14F-4D97-AF65-F5344CB8AC3E}">
        <p14:creationId xmlns:p14="http://schemas.microsoft.com/office/powerpoint/2010/main" val="21612264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9B4B82-3934-41F8-BE27-8C435322F829}" type="datetimeFigureOut">
              <a:rPr lang="en-US" smtClean="0"/>
              <a:t>4/7/2021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77A5825F-7512-8045-B403-CF218AA2013E}" type="slidenum">
              <a:rPr lang="en-US" smtClean="0"/>
              <a:pPr>
                <a:defRPr/>
              </a:pPr>
              <a:t>‹#›</a:t>
            </a:fld>
            <a:endParaRPr lang="en-US"/>
          </a:p>
        </p:txBody>
      </p:sp>
    </p:spTree>
    <p:extLst>
      <p:ext uri="{BB962C8B-B14F-4D97-AF65-F5344CB8AC3E}">
        <p14:creationId xmlns:p14="http://schemas.microsoft.com/office/powerpoint/2010/main" val="31690531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B4B82-3934-41F8-BE27-8C435322F829}"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23E23BF7-9F5A-9E42-B502-689AC6A1E537}" type="slidenum">
              <a:rPr lang="en-US" smtClean="0"/>
              <a:pPr>
                <a:defRPr/>
              </a:pPr>
              <a:t>‹#›</a:t>
            </a:fld>
            <a:endParaRPr lang="en-US"/>
          </a:p>
        </p:txBody>
      </p:sp>
    </p:spTree>
    <p:extLst>
      <p:ext uri="{BB962C8B-B14F-4D97-AF65-F5344CB8AC3E}">
        <p14:creationId xmlns:p14="http://schemas.microsoft.com/office/powerpoint/2010/main" val="1385971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B4B82-3934-41F8-BE27-8C435322F829}" type="datetimeFigureOut">
              <a:rPr lang="en-US" smtClean="0"/>
              <a:t>4/7/2021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A2FA2D79-D5B9-9E44-BC26-5C4012EF6E34}" type="slidenum">
              <a:rPr lang="en-US" smtClean="0"/>
              <a:pPr>
                <a:defRPr/>
              </a:pPr>
              <a:t>‹#›</a:t>
            </a:fld>
            <a:endParaRPr lang="en-US"/>
          </a:p>
        </p:txBody>
      </p:sp>
    </p:spTree>
    <p:extLst>
      <p:ext uri="{BB962C8B-B14F-4D97-AF65-F5344CB8AC3E}">
        <p14:creationId xmlns:p14="http://schemas.microsoft.com/office/powerpoint/2010/main" val="2427630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43672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107101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60318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06605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7832614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35DA29-B976-4322-90B4-6001B21E33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3F51AC-5EEF-49CC-8268-89C07824E7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CB312-5646-4EE4-A228-8614A737A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5795DE-C34F-4BE5-ADA0-EC36000A0D71}" type="datetimeFigureOut">
              <a:rPr lang="en-US" smtClean="0"/>
              <a:t>4/7/2021</a:t>
            </a:fld>
            <a:endParaRPr lang="en-US"/>
          </a:p>
        </p:txBody>
      </p:sp>
      <p:sp>
        <p:nvSpPr>
          <p:cNvPr id="5" name="Footer Placeholder 4">
            <a:extLst>
              <a:ext uri="{FF2B5EF4-FFF2-40B4-BE49-F238E27FC236}">
                <a16:creationId xmlns:a16="http://schemas.microsoft.com/office/drawing/2014/main" id="{129B10D2-97E6-4FDB-B063-47921DC983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D20AB3-DC15-4A0C-A2D8-5A86D1A12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7386F0-40D0-4F1A-95B4-FB3163AA33F9}" type="slidenum">
              <a:rPr lang="en-US" smtClean="0"/>
              <a:t>‹#›</a:t>
            </a:fld>
            <a:endParaRPr lang="en-US"/>
          </a:p>
        </p:txBody>
      </p:sp>
    </p:spTree>
    <p:extLst>
      <p:ext uri="{BB962C8B-B14F-4D97-AF65-F5344CB8AC3E}">
        <p14:creationId xmlns:p14="http://schemas.microsoft.com/office/powerpoint/2010/main" val="6751199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8A72FC35-4ED1-074D-BCDF-FC12EAEDE2D6}" type="datetime1">
              <a:rPr lang="en-US" smtClean="0"/>
              <a:t>4/7/2021</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Stories from the Front Seat: Supporting Accessible Transportation in the Sharing Economy</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58624186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1956583"/>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3099583"/>
            <a:ext cx="10972800" cy="3026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609585"/>
            <a:fld id="{871BCE3C-2AE7-2A40-97CE-294100590C77}" type="datetimeFigureOut">
              <a:rPr lang="en-US" smtClean="0">
                <a:solidFill>
                  <a:prstClr val="black">
                    <a:tint val="75000"/>
                  </a:prstClr>
                </a:solidFill>
              </a:rPr>
              <a:pPr defTabSz="609585"/>
              <a:t>4/7/2021</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609585"/>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defTabSz="609585"/>
            <a:fld id="{7D2CB509-0F59-9C4E-8250-66F252331ECA}" type="slidenum">
              <a:rPr lang="en-US" smtClean="0">
                <a:solidFill>
                  <a:prstClr val="black">
                    <a:tint val="75000"/>
                  </a:prstClr>
                </a:solidFill>
              </a:rPr>
              <a:pPr defTabSz="609585"/>
              <a:t>‹#›</a:t>
            </a:fld>
            <a:endParaRPr lang="en-US">
              <a:solidFill>
                <a:prstClr val="black">
                  <a:tint val="75000"/>
                </a:prstClr>
              </a:solidFill>
            </a:endParaRPr>
          </a:p>
        </p:txBody>
      </p:sp>
    </p:spTree>
    <p:extLst>
      <p:ext uri="{BB962C8B-B14F-4D97-AF65-F5344CB8AC3E}">
        <p14:creationId xmlns:p14="http://schemas.microsoft.com/office/powerpoint/2010/main" val="4341640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ctr" defTabSz="609585" rtl="0" eaLnBrk="1" latinLnBrk="0" hangingPunct="1">
        <a:spcBef>
          <a:spcPct val="0"/>
        </a:spcBef>
        <a:buNone/>
        <a:defRPr sz="4800"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733"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667"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400"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B4B82-3934-41F8-BE27-8C435322F829}" type="datetimeFigureOut">
              <a:rPr lang="en-US" smtClean="0"/>
              <a:t>4/7/2021</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4F06B10-230A-2842-997C-D8605B527737}" type="slidenum">
              <a:rPr lang="en-US" smtClean="0"/>
              <a:pPr>
                <a:defRPr/>
              </a:pPr>
              <a:t>‹#›</a:t>
            </a:fld>
            <a:endParaRPr lang="en-US"/>
          </a:p>
        </p:txBody>
      </p:sp>
    </p:spTree>
    <p:extLst>
      <p:ext uri="{BB962C8B-B14F-4D97-AF65-F5344CB8AC3E}">
        <p14:creationId xmlns:p14="http://schemas.microsoft.com/office/powerpoint/2010/main" val="414567933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dt="0"/>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6.png"/><Relationship Id="rId1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3.png"/><Relationship Id="rId12" Type="http://schemas.microsoft.com/office/2007/relationships/hdphoto" Target="../media/hdphoto5.wdp"/><Relationship Id="rId17" Type="http://schemas.openxmlformats.org/officeDocument/2006/relationships/image" Target="../media/image28.png"/><Relationship Id="rId2" Type="http://schemas.openxmlformats.org/officeDocument/2006/relationships/notesSlide" Target="../notesSlides/notesSlide15.xml"/><Relationship Id="rId16" Type="http://schemas.microsoft.com/office/2007/relationships/hdphoto" Target="../media/hdphoto7.wdp"/><Relationship Id="rId1" Type="http://schemas.openxmlformats.org/officeDocument/2006/relationships/slideLayout" Target="../slideLayouts/slideLayout49.xml"/><Relationship Id="rId6" Type="http://schemas.microsoft.com/office/2007/relationships/hdphoto" Target="../media/hdphoto2.wdp"/><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24.png"/><Relationship Id="rId1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6.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hyperlink" Target="https://bit.ly/blindavcontro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access-board.gov/av/"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hyperlink" Target="http://bit.ly/avfrontsea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mailto:ePolicyWorks@dol.gov" TargetMode="External"/><Relationship Id="rId4" Type="http://schemas.openxmlformats.org/officeDocument/2006/relationships/hyperlink" Target="http://transportationinnovation.ideascale.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mailto:ePolicyWorks@dol.go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hyperlink" Target="http://www.access-board.gov/av"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dirty="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a:t>This event is being recorded</a:t>
            </a:r>
          </a:p>
          <a:p>
            <a:pPr marL="457200" indent="-457200">
              <a:buFont typeface="Arial" panose="020B0604020202020204" pitchFamily="34" charset="0"/>
              <a:buChar char="•"/>
            </a:pPr>
            <a:r>
              <a:rPr lang="en-US" sz="2000"/>
              <a:t>Captions are available by clicking the CC  icon in the Zoom toolbar below</a:t>
            </a:r>
            <a:endParaRPr lang="en-US" sz="2000">
              <a:cs typeface="Calibri"/>
            </a:endParaRPr>
          </a:p>
          <a:p>
            <a:pPr marL="457200" indent="-457200">
              <a:buFont typeface="Arial" panose="020B0604020202020204" pitchFamily="34" charset="0"/>
              <a:buChar char="•"/>
            </a:pPr>
            <a:r>
              <a:rPr lang="en-US" sz="2000"/>
              <a:t>ASL is provided</a:t>
            </a:r>
            <a:endParaRPr lang="en-US" sz="2000">
              <a:cs typeface="Calibri"/>
            </a:endParaRPr>
          </a:p>
          <a:p>
            <a:pPr marL="457200" indent="-457200">
              <a:buFont typeface="Arial" panose="020B0604020202020204" pitchFamily="34" charset="0"/>
              <a:buChar char="•"/>
            </a:pPr>
            <a:r>
              <a:rPr lang="en-US" sz="2000"/>
              <a:t>For more information and to download presentation materials visit:  www.access-board.gov/av</a:t>
            </a:r>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651" y="83333"/>
            <a:ext cx="10272766" cy="1805354"/>
          </a:xfrm>
        </p:spPr>
        <p:txBody>
          <a:bodyPr/>
          <a:lstStyle/>
          <a:p>
            <a:r>
              <a:rPr lang="en-US" b="1">
                <a:latin typeface="+mn-lt"/>
              </a:rPr>
              <a:t>METHODOLOGY: </a:t>
            </a:r>
            <a:br>
              <a:rPr lang="en-US" b="1">
                <a:latin typeface="+mn-lt"/>
              </a:rPr>
            </a:br>
            <a:r>
              <a:rPr lang="en-US" b="1">
                <a:latin typeface="+mn-lt"/>
              </a:rPr>
              <a:t>QUALITATIVE RESEARCH</a:t>
            </a:r>
          </a:p>
        </p:txBody>
      </p:sp>
      <p:sp>
        <p:nvSpPr>
          <p:cNvPr id="3" name="Content Placeholder 2"/>
          <p:cNvSpPr>
            <a:spLocks noGrp="1"/>
          </p:cNvSpPr>
          <p:nvPr>
            <p:ph idx="1"/>
          </p:nvPr>
        </p:nvSpPr>
        <p:spPr>
          <a:xfrm>
            <a:off x="839371" y="2150231"/>
            <a:ext cx="5692707" cy="4002919"/>
          </a:xfrm>
        </p:spPr>
        <p:txBody>
          <a:bodyPr>
            <a:normAutofit fontScale="25000" lnSpcReduction="20000"/>
          </a:bodyPr>
          <a:lstStyle/>
          <a:p>
            <a:pPr>
              <a:spcBef>
                <a:spcPts val="0"/>
              </a:spcBef>
              <a:spcAft>
                <a:spcPts val="2000"/>
              </a:spcAft>
            </a:pPr>
            <a:r>
              <a:rPr lang="en-US" sz="13333"/>
              <a:t>Joint research initiative -  Rutgers University and </a:t>
            </a:r>
            <a:br>
              <a:rPr lang="en-US" sz="13333"/>
            </a:br>
            <a:r>
              <a:rPr lang="en-US" sz="13333"/>
              <a:t>Princeton University  </a:t>
            </a:r>
          </a:p>
          <a:p>
            <a:pPr>
              <a:spcBef>
                <a:spcPts val="0"/>
              </a:spcBef>
              <a:spcAft>
                <a:spcPts val="2000"/>
              </a:spcAft>
            </a:pPr>
            <a:r>
              <a:rPr lang="en-US" sz="13333"/>
              <a:t>Focus groups (4) with</a:t>
            </a:r>
            <a:br>
              <a:rPr lang="en-US" sz="13333"/>
            </a:br>
            <a:r>
              <a:rPr lang="en-US" sz="13333"/>
              <a:t>a total of 21 participants</a:t>
            </a:r>
          </a:p>
          <a:p>
            <a:pPr>
              <a:spcBef>
                <a:spcPts val="0"/>
              </a:spcBef>
              <a:spcAft>
                <a:spcPts val="2000"/>
              </a:spcAft>
            </a:pPr>
            <a:r>
              <a:rPr lang="en-US" sz="13333"/>
              <a:t>Study inclusion criteria </a:t>
            </a:r>
          </a:p>
          <a:p>
            <a:pPr>
              <a:spcBef>
                <a:spcPts val="0"/>
              </a:spcBef>
              <a:spcAft>
                <a:spcPts val="2000"/>
              </a:spcAft>
            </a:pPr>
            <a:r>
              <a:rPr lang="en-US" sz="13333"/>
              <a:t>Study limitations</a:t>
            </a:r>
          </a:p>
        </p:txBody>
      </p:sp>
      <p:pic>
        <p:nvPicPr>
          <p:cNvPr id="8" name="Picture 7" descr="Top picture is research team members Jinuk, Andrea, Cecilia, and Brian standing in front of the Olli Shuttle dressed business casua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861" y="326682"/>
            <a:ext cx="4915429" cy="2956192"/>
          </a:xfrm>
          <a:prstGeom prst="rect">
            <a:avLst/>
          </a:prstGeom>
          <a:effectLst>
            <a:softEdge rad="31750"/>
          </a:effectLst>
        </p:spPr>
      </p:pic>
      <p:pic>
        <p:nvPicPr>
          <p:cNvPr id="2050" name="Picture 2" descr="The bottom picture is of research team member Alain sitting inside the Olli Shuttle smiling and dressed in a jacket and ti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24584" y="3542804"/>
            <a:ext cx="4912705" cy="276339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8638551" y="6322919"/>
            <a:ext cx="1882047" cy="2904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833">
                <a:solidFill>
                  <a:prstClr val="black"/>
                </a:solidFill>
                <a:latin typeface="Arial" panose="020B0604020202020204" pitchFamily="34" charset="0"/>
                <a:cs typeface="Arial" panose="020B0604020202020204" pitchFamily="34" charset="0"/>
              </a:rPr>
              <a:t>Bottom photo credit:  Steven Schultz</a:t>
            </a:r>
          </a:p>
        </p:txBody>
      </p:sp>
      <p:sp>
        <p:nvSpPr>
          <p:cNvPr id="5" name="Slide Number Placeholder 4"/>
          <p:cNvSpPr>
            <a:spLocks noGrp="1"/>
          </p:cNvSpPr>
          <p:nvPr>
            <p:ph type="sldNum" sz="quarter" idx="12"/>
          </p:nvPr>
        </p:nvSpPr>
        <p:spPr/>
        <p:txBody>
          <a:bodyPr/>
          <a:lstStyle/>
          <a:p>
            <a:pPr defTabSz="761970" fontAlgn="base">
              <a:spcBef>
                <a:spcPct val="0"/>
              </a:spcBef>
              <a:spcAft>
                <a:spcPct val="0"/>
              </a:spcAft>
            </a:pPr>
            <a:fld id="{45488343-B159-074D-B355-B61FD1A20D53}" type="slidenum">
              <a:rPr lang="en-US">
                <a:solidFill>
                  <a:prstClr val="black">
                    <a:tint val="75000"/>
                  </a:prstClr>
                </a:solidFill>
                <a:latin typeface="Arial" charset="0"/>
              </a:rPr>
              <a:pPr defTabSz="761970" fontAlgn="base">
                <a:spcBef>
                  <a:spcPct val="0"/>
                </a:spcBef>
                <a:spcAft>
                  <a:spcPct val="0"/>
                </a:spcAft>
              </a:pPr>
              <a:t>10</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279467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7169110" y="2348086"/>
            <a:ext cx="4184691" cy="1677815"/>
          </a:xfrm>
        </p:spPr>
        <p:txBody>
          <a:bodyPr>
            <a:noAutofit/>
          </a:bodyPr>
          <a:lstStyle/>
          <a:p>
            <a:r>
              <a:rPr lang="en-US" sz="4500" b="1">
                <a:latin typeface="+mn-lt"/>
              </a:rPr>
              <a:t>PARTICIPANT </a:t>
            </a:r>
            <a:br>
              <a:rPr lang="en-US" sz="4500" b="1">
                <a:latin typeface="+mn-lt"/>
              </a:rPr>
            </a:br>
            <a:r>
              <a:rPr lang="en-US" sz="4500" b="1">
                <a:latin typeface="+mn-lt"/>
              </a:rPr>
              <a:t>DEMOGRAPHICS</a:t>
            </a:r>
          </a:p>
        </p:txBody>
      </p:sp>
      <p:graphicFrame>
        <p:nvGraphicFramePr>
          <p:cNvPr id="9" name="Table 8">
            <a:extLst>
              <a:ext uri="{FF2B5EF4-FFF2-40B4-BE49-F238E27FC236}">
                <a16:creationId xmlns:a16="http://schemas.microsoft.com/office/drawing/2014/main" id="{339FE09F-9ED7-4CAB-9EF8-48419AA1C1E4}"/>
              </a:ext>
            </a:extLst>
          </p:cNvPr>
          <p:cNvGraphicFramePr>
            <a:graphicFrameLocks noGrp="1"/>
          </p:cNvGraphicFramePr>
          <p:nvPr>
            <p:extLst>
              <p:ext uri="{D42A27DB-BD31-4B8C-83A1-F6EECF244321}">
                <p14:modId xmlns:p14="http://schemas.microsoft.com/office/powerpoint/2010/main" val="541103522"/>
              </p:ext>
            </p:extLst>
          </p:nvPr>
        </p:nvGraphicFramePr>
        <p:xfrm>
          <a:off x="443516" y="288177"/>
          <a:ext cx="5486400" cy="6156264"/>
        </p:xfrm>
        <a:graphic>
          <a:graphicData uri="http://schemas.openxmlformats.org/drawingml/2006/table">
            <a:tbl>
              <a:tblPr firstRow="1"/>
              <a:tblGrid>
                <a:gridCol w="3006541">
                  <a:extLst>
                    <a:ext uri="{9D8B030D-6E8A-4147-A177-3AD203B41FA5}">
                      <a16:colId xmlns:a16="http://schemas.microsoft.com/office/drawing/2014/main" val="3236249221"/>
                    </a:ext>
                  </a:extLst>
                </a:gridCol>
                <a:gridCol w="1514250">
                  <a:extLst>
                    <a:ext uri="{9D8B030D-6E8A-4147-A177-3AD203B41FA5}">
                      <a16:colId xmlns:a16="http://schemas.microsoft.com/office/drawing/2014/main" val="3554760954"/>
                    </a:ext>
                  </a:extLst>
                </a:gridCol>
                <a:gridCol w="965609">
                  <a:extLst>
                    <a:ext uri="{9D8B030D-6E8A-4147-A177-3AD203B41FA5}">
                      <a16:colId xmlns:a16="http://schemas.microsoft.com/office/drawing/2014/main" val="1070869532"/>
                    </a:ext>
                  </a:extLst>
                </a:gridCol>
              </a:tblGrid>
              <a:tr h="120870">
                <a:tc>
                  <a:txBody>
                    <a:bodyPr/>
                    <a:lstStyle/>
                    <a:p>
                      <a:pPr algn="l" fontAlgn="ctr"/>
                      <a:r>
                        <a:rPr lang="en-US" sz="1200" b="1" i="0" u="none" strike="noStrike" dirty="0">
                          <a:solidFill>
                            <a:srgbClr val="000000"/>
                          </a:solidFill>
                          <a:effectLst/>
                          <a:latin typeface="Arial" panose="020B0604020202020204" pitchFamily="34" charset="0"/>
                          <a:cs typeface="Arial" panose="020B0604020202020204" pitchFamily="34" charset="0"/>
                        </a:rPr>
                        <a:t>Characteristics</a:t>
                      </a:r>
                    </a:p>
                  </a:txBody>
                  <a:tcPr marL="2944" marR="2944" marT="294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panose="020B0604020202020204" pitchFamily="34" charset="0"/>
                          <a:cs typeface="Arial" panose="020B0604020202020204" pitchFamily="34" charset="0"/>
                        </a:rPr>
                        <a:t>Respondents</a:t>
                      </a:r>
                    </a:p>
                  </a:txBody>
                  <a:tcPr marL="2944" marR="2944" marT="294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panose="020B0604020202020204" pitchFamily="34" charset="0"/>
                          <a:cs typeface="Arial" panose="020B0604020202020204" pitchFamily="34" charset="0"/>
                        </a:rPr>
                        <a:t>Percent</a:t>
                      </a:r>
                    </a:p>
                  </a:txBody>
                  <a:tcPr marL="2944" marR="2944" marT="2944"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535363"/>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Gender</a:t>
                      </a:r>
                    </a:p>
                  </a:txBody>
                  <a:tcPr marL="2944" marR="2944" marT="294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1932727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Male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67%</a:t>
                      </a:r>
                    </a:p>
                  </a:txBody>
                  <a:tcPr marL="2944" marR="2944" marT="2944" marB="0" anchor="ctr">
                    <a:lnL>
                      <a:noFill/>
                    </a:lnL>
                    <a:lnR>
                      <a:noFill/>
                    </a:lnR>
                    <a:lnT>
                      <a:noFill/>
                    </a:lnT>
                    <a:lnB>
                      <a:noFill/>
                    </a:lnB>
                  </a:tcPr>
                </a:tc>
                <a:extLst>
                  <a:ext uri="{0D108BD9-81ED-4DB2-BD59-A6C34878D82A}">
                    <a16:rowId xmlns:a16="http://schemas.microsoft.com/office/drawing/2014/main" val="3908031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Female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703920594"/>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3434239208"/>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Race</a:t>
                      </a:r>
                    </a:p>
                  </a:txBody>
                  <a:tcPr marL="2944" marR="2944" marT="2944"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318873441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White not Hispanic</a:t>
                      </a:r>
                    </a:p>
                  </a:txBody>
                  <a:tcPr marL="61809" marR="2944" marT="2944"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7</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33%</a:t>
                      </a:r>
                    </a:p>
                  </a:txBody>
                  <a:tcPr marL="2944" marR="2944" marT="2944" marB="0" anchor="ctr">
                    <a:lnL>
                      <a:noFill/>
                    </a:lnL>
                    <a:lnR>
                      <a:noFill/>
                    </a:lnR>
                    <a:lnT>
                      <a:noFill/>
                    </a:lnT>
                    <a:lnB>
                      <a:noFill/>
                    </a:lnB>
                  </a:tcPr>
                </a:tc>
                <a:extLst>
                  <a:ext uri="{0D108BD9-81ED-4DB2-BD59-A6C34878D82A}">
                    <a16:rowId xmlns:a16="http://schemas.microsoft.com/office/drawing/2014/main" val="1646383959"/>
                  </a:ext>
                </a:extLst>
              </a:tr>
              <a:tr h="120870">
                <a:tc>
                  <a:txBody>
                    <a:bodyPr/>
                    <a:lstStyle/>
                    <a:p>
                      <a:pPr algn="l" fontAlgn="ctr"/>
                      <a:r>
                        <a:rPr lang="en-US" sz="1100" b="0" i="0" u="none" strike="noStrike" dirty="0">
                          <a:solidFill>
                            <a:srgbClr val="000000"/>
                          </a:solidFill>
                          <a:effectLst/>
                          <a:latin typeface="Arial" panose="020B0604020202020204" pitchFamily="34" charset="0"/>
                          <a:cs typeface="Arial" panose="020B0604020202020204" pitchFamily="34" charset="0"/>
                        </a:rPr>
                        <a:t>Black not Hispanic</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extLst>
                  <a:ext uri="{0D108BD9-81ED-4DB2-BD59-A6C34878D82A}">
                    <a16:rowId xmlns:a16="http://schemas.microsoft.com/office/drawing/2014/main" val="1824267725"/>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White Hispanic</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3889336930"/>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Black Hispanic</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401623221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Asian</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323157917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Native American</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196456276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Hawaiian/Pacific Islander</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4215046335"/>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Other</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3961839357"/>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6</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29%</a:t>
                      </a:r>
                    </a:p>
                  </a:txBody>
                  <a:tcPr marL="2944" marR="2944" marT="2944" marB="0" anchor="ctr">
                    <a:lnL>
                      <a:noFill/>
                    </a:lnL>
                    <a:lnR>
                      <a:noFill/>
                    </a:lnR>
                    <a:lnT>
                      <a:noFill/>
                    </a:lnT>
                    <a:lnB>
                      <a:noFill/>
                    </a:lnB>
                  </a:tcPr>
                </a:tc>
                <a:extLst>
                  <a:ext uri="{0D108BD9-81ED-4DB2-BD59-A6C34878D82A}">
                    <a16:rowId xmlns:a16="http://schemas.microsoft.com/office/drawing/2014/main" val="3489006388"/>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Age</a:t>
                      </a: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4267085962"/>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18-21</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561614129"/>
                  </a:ext>
                </a:extLst>
              </a:tr>
              <a:tr h="120870">
                <a:tc>
                  <a:txBody>
                    <a:bodyPr/>
                    <a:lstStyle/>
                    <a:p>
                      <a:pPr algn="l" fontAlgn="ctr"/>
                      <a:r>
                        <a:rPr lang="en-US" sz="1100" b="0" i="0" u="none" strike="noStrike" dirty="0">
                          <a:solidFill>
                            <a:srgbClr val="000000"/>
                          </a:solidFill>
                          <a:effectLst/>
                          <a:latin typeface="Arial" panose="020B0604020202020204" pitchFamily="34" charset="0"/>
                          <a:cs typeface="Arial" panose="020B0604020202020204" pitchFamily="34" charset="0"/>
                        </a:rPr>
                        <a:t>22-29</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52%</a:t>
                      </a:r>
                    </a:p>
                  </a:txBody>
                  <a:tcPr marL="2944" marR="2944" marT="2944" marB="0" anchor="ctr">
                    <a:lnL>
                      <a:noFill/>
                    </a:lnL>
                    <a:lnR>
                      <a:noFill/>
                    </a:lnR>
                    <a:lnT>
                      <a:noFill/>
                    </a:lnT>
                    <a:lnB>
                      <a:noFill/>
                    </a:lnB>
                  </a:tcPr>
                </a:tc>
                <a:extLst>
                  <a:ext uri="{0D108BD9-81ED-4DB2-BD59-A6C34878D82A}">
                    <a16:rowId xmlns:a16="http://schemas.microsoft.com/office/drawing/2014/main" val="422187682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30-39</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188320791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40-49</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95839788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50-64</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488638262"/>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65+</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1379300294"/>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1567928889"/>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Education</a:t>
                      </a: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171649499"/>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High School No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153426328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High School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24%</a:t>
                      </a:r>
                    </a:p>
                  </a:txBody>
                  <a:tcPr marL="2944" marR="2944" marT="2944" marB="0" anchor="ctr">
                    <a:lnL>
                      <a:noFill/>
                    </a:lnL>
                    <a:lnR>
                      <a:noFill/>
                    </a:lnR>
                    <a:lnT>
                      <a:noFill/>
                    </a:lnT>
                    <a:lnB>
                      <a:noFill/>
                    </a:lnB>
                  </a:tcPr>
                </a:tc>
                <a:extLst>
                  <a:ext uri="{0D108BD9-81ED-4DB2-BD59-A6C34878D82A}">
                    <a16:rowId xmlns:a16="http://schemas.microsoft.com/office/drawing/2014/main" val="235430870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Some College No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2652533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Associated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713308000"/>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Bachelor’s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194837459"/>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Graduate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extLst>
                  <a:ext uri="{0D108BD9-81ED-4DB2-BD59-A6C34878D82A}">
                    <a16:rowId xmlns:a16="http://schemas.microsoft.com/office/drawing/2014/main" val="233160212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7</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33%</a:t>
                      </a:r>
                    </a:p>
                  </a:txBody>
                  <a:tcPr marL="2944" marR="2944" marT="2944" marB="0" anchor="ctr">
                    <a:lnL>
                      <a:noFill/>
                    </a:lnL>
                    <a:lnR>
                      <a:noFill/>
                    </a:lnR>
                    <a:lnT>
                      <a:noFill/>
                    </a:lnT>
                    <a:lnB>
                      <a:noFill/>
                    </a:lnB>
                  </a:tcPr>
                </a:tc>
                <a:extLst>
                  <a:ext uri="{0D108BD9-81ED-4DB2-BD59-A6C34878D82A}">
                    <a16:rowId xmlns:a16="http://schemas.microsoft.com/office/drawing/2014/main" val="997399194"/>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Living Arrangement</a:t>
                      </a: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342769532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With Parents</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67%</a:t>
                      </a:r>
                    </a:p>
                  </a:txBody>
                  <a:tcPr marL="2944" marR="2944" marT="2944" marB="0" anchor="ctr">
                    <a:lnL>
                      <a:noFill/>
                    </a:lnL>
                    <a:lnR>
                      <a:noFill/>
                    </a:lnR>
                    <a:lnT>
                      <a:noFill/>
                    </a:lnT>
                    <a:lnB>
                      <a:noFill/>
                    </a:lnB>
                  </a:tcPr>
                </a:tc>
                <a:extLst>
                  <a:ext uri="{0D108BD9-81ED-4DB2-BD59-A6C34878D82A}">
                    <a16:rowId xmlns:a16="http://schemas.microsoft.com/office/drawing/2014/main" val="42915115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With Spouse/Partner</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3669307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Group Home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extLst>
                  <a:ext uri="{0D108BD9-81ED-4DB2-BD59-A6C34878D82A}">
                    <a16:rowId xmlns:a16="http://schemas.microsoft.com/office/drawing/2014/main" val="336238441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334994699"/>
                  </a:ext>
                </a:extLst>
              </a:tr>
            </a:tbl>
          </a:graphicData>
        </a:graphic>
      </p:graphicFrame>
    </p:spTree>
    <p:extLst>
      <p:ext uri="{BB962C8B-B14F-4D97-AF65-F5344CB8AC3E}">
        <p14:creationId xmlns:p14="http://schemas.microsoft.com/office/powerpoint/2010/main" val="1521299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1"/>
            <a:ext cx="7397447" cy="1090245"/>
          </a:xfrm>
        </p:spPr>
        <p:txBody>
          <a:bodyPr vert="horz" lIns="0" tIns="45720" rIns="0" bIns="45720" rtlCol="0" anchor="ctr">
            <a:noAutofit/>
          </a:bodyPr>
          <a:lstStyle/>
          <a:p>
            <a:r>
              <a:rPr lang="en-US" b="1" dirty="0">
                <a:latin typeface="+mn-lt"/>
              </a:rPr>
              <a:t>FINDINGS: </a:t>
            </a:r>
            <a:br>
              <a:rPr lang="en-US" b="1" dirty="0">
                <a:latin typeface="+mn-lt"/>
              </a:rPr>
            </a:br>
            <a:r>
              <a:rPr lang="en-US" b="1" dirty="0">
                <a:latin typeface="+mn-lt"/>
              </a:rPr>
              <a:t>INITIAL IMPRESSIONS </a:t>
            </a:r>
          </a:p>
        </p:txBody>
      </p:sp>
      <p:sp>
        <p:nvSpPr>
          <p:cNvPr id="3" name="Content Placeholder 2"/>
          <p:cNvSpPr>
            <a:spLocks noGrp="1"/>
          </p:cNvSpPr>
          <p:nvPr>
            <p:ph idx="1"/>
          </p:nvPr>
        </p:nvSpPr>
        <p:spPr>
          <a:xfrm>
            <a:off x="609599" y="1524001"/>
            <a:ext cx="7397448" cy="4533900"/>
          </a:xfrm>
        </p:spPr>
        <p:txBody>
          <a:bodyPr>
            <a:normAutofit/>
          </a:bodyPr>
          <a:lstStyle/>
          <a:p>
            <a:pPr marL="0" indent="0">
              <a:lnSpc>
                <a:spcPct val="120000"/>
              </a:lnSpc>
              <a:spcBef>
                <a:spcPts val="0"/>
              </a:spcBef>
              <a:buNone/>
            </a:pPr>
            <a:endParaRPr lang="en-US"/>
          </a:p>
          <a:p>
            <a:pPr>
              <a:lnSpc>
                <a:spcPct val="120000"/>
              </a:lnSpc>
              <a:spcBef>
                <a:spcPts val="0"/>
              </a:spcBef>
            </a:pPr>
            <a:r>
              <a:rPr lang="en-US"/>
              <a:t>Vehicle initial impressions</a:t>
            </a:r>
          </a:p>
          <a:p>
            <a:pPr lvl="1">
              <a:lnSpc>
                <a:spcPct val="120000"/>
              </a:lnSpc>
              <a:spcBef>
                <a:spcPts val="0"/>
              </a:spcBef>
              <a:spcAft>
                <a:spcPts val="1000"/>
              </a:spcAft>
            </a:pPr>
            <a:r>
              <a:rPr lang="en-US"/>
              <a:t> Physical appearance</a:t>
            </a:r>
          </a:p>
          <a:p>
            <a:pPr>
              <a:lnSpc>
                <a:spcPct val="120000"/>
              </a:lnSpc>
              <a:spcBef>
                <a:spcPts val="0"/>
              </a:spcBef>
            </a:pPr>
            <a:r>
              <a:rPr lang="en-US"/>
              <a:t>Entering &amp; exiting – “easy” &amp; “smooth”</a:t>
            </a:r>
          </a:p>
          <a:p>
            <a:pPr lvl="1">
              <a:lnSpc>
                <a:spcPct val="100000"/>
              </a:lnSpc>
              <a:spcBef>
                <a:spcPts val="0"/>
              </a:spcBef>
            </a:pPr>
            <a:r>
              <a:rPr lang="en-US"/>
              <a:t>Participants with visual impairments note handrail and low-step very helpful</a:t>
            </a:r>
          </a:p>
        </p:txBody>
      </p:sp>
      <p:sp>
        <p:nvSpPr>
          <p:cNvPr id="7" name="Oval Callout 6"/>
          <p:cNvSpPr/>
          <p:nvPr/>
        </p:nvSpPr>
        <p:spPr>
          <a:xfrm>
            <a:off x="7081010" y="1134333"/>
            <a:ext cx="2320363" cy="1293113"/>
          </a:xfrm>
          <a:prstGeom prst="wedgeEllipseCallout">
            <a:avLst/>
          </a:prstGeom>
          <a:solidFill>
            <a:srgbClr val="4B5A93"/>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3200">
                <a:solidFill>
                  <a:prstClr val="white"/>
                </a:solidFill>
                <a:latin typeface="Calibri" panose="020F0502020204030204"/>
              </a:rPr>
              <a:t>“It looks so cool”</a:t>
            </a:r>
          </a:p>
        </p:txBody>
      </p:sp>
      <p:sp>
        <p:nvSpPr>
          <p:cNvPr id="9" name="Oval Callout 8"/>
          <p:cNvSpPr/>
          <p:nvPr/>
        </p:nvSpPr>
        <p:spPr>
          <a:xfrm>
            <a:off x="9040909" y="2493099"/>
            <a:ext cx="2854817" cy="1202028"/>
          </a:xfrm>
          <a:prstGeom prst="wedgeEllipseCallout">
            <a:avLst/>
          </a:prstGeom>
          <a:solidFill>
            <a:srgbClr val="4B5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3200">
                <a:solidFill>
                  <a:prstClr val="white"/>
                </a:solidFill>
                <a:latin typeface="Calibri" panose="020F0502020204030204"/>
              </a:rPr>
              <a:t>“It looks so futuristic”</a:t>
            </a:r>
          </a:p>
        </p:txBody>
      </p:sp>
      <p:sp>
        <p:nvSpPr>
          <p:cNvPr id="11" name="Oval Callout 10"/>
          <p:cNvSpPr/>
          <p:nvPr/>
        </p:nvSpPr>
        <p:spPr>
          <a:xfrm>
            <a:off x="8007047" y="4216082"/>
            <a:ext cx="2788653" cy="899733"/>
          </a:xfrm>
          <a:prstGeom prst="wedgeEllipseCallout">
            <a:avLst/>
          </a:prstGeom>
          <a:solidFill>
            <a:srgbClr val="4B5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3200">
                <a:solidFill>
                  <a:prstClr val="white"/>
                </a:solidFill>
                <a:latin typeface="Calibri" panose="020F0502020204030204"/>
              </a:rPr>
              <a:t>“Amazing”</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12</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45219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1"/>
            <a:ext cx="7397447" cy="808038"/>
          </a:xfrm>
        </p:spPr>
        <p:txBody>
          <a:bodyPr vert="horz" lIns="0" tIns="45720" rIns="0" bIns="45720" rtlCol="0" anchor="ctr">
            <a:noAutofit/>
          </a:bodyPr>
          <a:lstStyle/>
          <a:p>
            <a:r>
              <a:rPr lang="en-US" b="1">
                <a:latin typeface="+mn-lt"/>
              </a:rPr>
              <a:t>FINDINGS:  ON-BOARD EXPERIENCE</a:t>
            </a:r>
          </a:p>
        </p:txBody>
      </p:sp>
      <p:sp>
        <p:nvSpPr>
          <p:cNvPr id="3" name="Content Placeholder 2"/>
          <p:cNvSpPr>
            <a:spLocks noGrp="1"/>
          </p:cNvSpPr>
          <p:nvPr>
            <p:ph idx="1"/>
          </p:nvPr>
        </p:nvSpPr>
        <p:spPr>
          <a:xfrm>
            <a:off x="609600" y="1737361"/>
            <a:ext cx="5492439" cy="4710430"/>
          </a:xfrm>
        </p:spPr>
        <p:txBody>
          <a:bodyPr>
            <a:normAutofit fontScale="92500"/>
          </a:bodyPr>
          <a:lstStyle/>
          <a:p>
            <a:pPr>
              <a:lnSpc>
                <a:spcPct val="120000"/>
              </a:lnSpc>
              <a:spcBef>
                <a:spcPts val="0"/>
              </a:spcBef>
            </a:pPr>
            <a:r>
              <a:rPr lang="en-US" sz="3583" dirty="0"/>
              <a:t>All enjoyed the trip:</a:t>
            </a:r>
          </a:p>
          <a:p>
            <a:pPr lvl="1">
              <a:lnSpc>
                <a:spcPct val="100000"/>
              </a:lnSpc>
              <a:spcBef>
                <a:spcPts val="0"/>
              </a:spcBef>
            </a:pPr>
            <a:r>
              <a:rPr lang="en-US" sz="3250" dirty="0"/>
              <a:t>“Smooth,” “Comfortable,” “Slow”</a:t>
            </a:r>
          </a:p>
          <a:p>
            <a:pPr>
              <a:lnSpc>
                <a:spcPct val="120000"/>
              </a:lnSpc>
              <a:spcBef>
                <a:spcPts val="0"/>
              </a:spcBef>
            </a:pPr>
            <a:r>
              <a:rPr lang="en-US" sz="3583" dirty="0"/>
              <a:t>On-board sounds/noises</a:t>
            </a:r>
          </a:p>
          <a:p>
            <a:pPr lvl="1">
              <a:lnSpc>
                <a:spcPct val="100000"/>
              </a:lnSpc>
              <a:spcBef>
                <a:spcPts val="0"/>
              </a:spcBef>
            </a:pPr>
            <a:r>
              <a:rPr lang="en-US" sz="3250" dirty="0"/>
              <a:t>Only one shared negative noise feedback</a:t>
            </a:r>
          </a:p>
          <a:p>
            <a:pPr>
              <a:lnSpc>
                <a:spcPct val="120000"/>
              </a:lnSpc>
              <a:spcBef>
                <a:spcPts val="0"/>
              </a:spcBef>
            </a:pPr>
            <a:r>
              <a:rPr lang="en-US" sz="3583" dirty="0"/>
              <a:t>Large windows </a:t>
            </a:r>
            <a:r>
              <a:rPr lang="en-US" sz="3583" b="1" dirty="0"/>
              <a:t>+</a:t>
            </a:r>
          </a:p>
          <a:p>
            <a:pPr>
              <a:lnSpc>
                <a:spcPct val="120000"/>
              </a:lnSpc>
              <a:spcBef>
                <a:spcPts val="0"/>
              </a:spcBef>
            </a:pPr>
            <a:r>
              <a:rPr lang="en-US" sz="3583" dirty="0"/>
              <a:t>On-board video monitoring </a:t>
            </a:r>
            <a:r>
              <a:rPr lang="en-US" sz="3583" b="1" dirty="0"/>
              <a:t>+</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13</a:t>
            </a:fld>
            <a:endParaRPr lang="en-US">
              <a:solidFill>
                <a:prstClr val="black">
                  <a:tint val="75000"/>
                </a:prstClr>
              </a:solidFill>
              <a:latin typeface="Arial" charset="0"/>
            </a:endParaRPr>
          </a:p>
        </p:txBody>
      </p:sp>
      <p:pic>
        <p:nvPicPr>
          <p:cNvPr id="5" name="Picture 4" descr="Close up shot of the Olli shuttle in the Princeton Stadium. There are visible people inside the vehicle both sitting and standing but they are not identifiable. ">
            <a:extLst>
              <a:ext uri="{FF2B5EF4-FFF2-40B4-BE49-F238E27FC236}">
                <a16:creationId xmlns:a16="http://schemas.microsoft.com/office/drawing/2014/main" id="{5FD21C5A-C324-4316-924F-440734D64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0225"/>
            <a:ext cx="6088235" cy="3425133"/>
          </a:xfrm>
          <a:prstGeom prst="rect">
            <a:avLst/>
          </a:prstGeom>
        </p:spPr>
      </p:pic>
    </p:spTree>
    <p:extLst>
      <p:ext uri="{BB962C8B-B14F-4D97-AF65-F5344CB8AC3E}">
        <p14:creationId xmlns:p14="http://schemas.microsoft.com/office/powerpoint/2010/main" val="1758454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436881"/>
            <a:ext cx="7397447" cy="808038"/>
          </a:xfrm>
        </p:spPr>
        <p:txBody>
          <a:bodyPr vert="horz" lIns="0" tIns="45720" rIns="0" bIns="45720" rtlCol="0" anchor="ctr">
            <a:normAutofit/>
          </a:bodyPr>
          <a:lstStyle/>
          <a:p>
            <a:r>
              <a:rPr lang="en-US" b="1" dirty="0">
                <a:latin typeface="+mn-lt"/>
              </a:rPr>
              <a:t>FINDINGS:  AV INTEREST</a:t>
            </a:r>
          </a:p>
        </p:txBody>
      </p:sp>
      <p:sp>
        <p:nvSpPr>
          <p:cNvPr id="3" name="Content Placeholder 2"/>
          <p:cNvSpPr>
            <a:spLocks noGrp="1"/>
          </p:cNvSpPr>
          <p:nvPr>
            <p:ph idx="1"/>
          </p:nvPr>
        </p:nvSpPr>
        <p:spPr>
          <a:xfrm>
            <a:off x="498764" y="1417640"/>
            <a:ext cx="7397448" cy="2925761"/>
          </a:xfrm>
        </p:spPr>
        <p:txBody>
          <a:bodyPr>
            <a:noAutofit/>
          </a:bodyPr>
          <a:lstStyle/>
          <a:p>
            <a:pPr>
              <a:spcBef>
                <a:spcPts val="0"/>
              </a:spcBef>
              <a:spcAft>
                <a:spcPts val="1000"/>
              </a:spcAft>
            </a:pPr>
            <a:r>
              <a:rPr lang="en-US" dirty="0"/>
              <a:t>17 of 21 interested in traveling</a:t>
            </a:r>
            <a:br>
              <a:rPr lang="en-US" dirty="0"/>
            </a:br>
            <a:r>
              <a:rPr lang="en-US" dirty="0"/>
              <a:t>again via AV…..</a:t>
            </a:r>
            <a:r>
              <a:rPr lang="en-US" b="1" i="1" dirty="0"/>
              <a:t>Why</a:t>
            </a:r>
            <a:r>
              <a:rPr lang="en-US" b="1" dirty="0"/>
              <a:t>?</a:t>
            </a:r>
          </a:p>
          <a:p>
            <a:pPr lvl="1">
              <a:spcBef>
                <a:spcPts val="0"/>
              </a:spcBef>
              <a:spcAft>
                <a:spcPts val="1000"/>
              </a:spcAft>
            </a:pPr>
            <a:r>
              <a:rPr lang="en-US" dirty="0"/>
              <a:t>Travel “freedom”</a:t>
            </a:r>
          </a:p>
          <a:p>
            <a:pPr lvl="1">
              <a:spcBef>
                <a:spcPts val="0"/>
              </a:spcBef>
              <a:spcAft>
                <a:spcPts val="1000"/>
              </a:spcAft>
            </a:pPr>
            <a:r>
              <a:rPr lang="en-US" dirty="0"/>
              <a:t>Increased “independence”</a:t>
            </a:r>
          </a:p>
          <a:p>
            <a:pPr lvl="1">
              <a:spcBef>
                <a:spcPts val="0"/>
              </a:spcBef>
              <a:spcAft>
                <a:spcPts val="1500"/>
              </a:spcAft>
            </a:pPr>
            <a:r>
              <a:rPr lang="en-US" dirty="0"/>
              <a:t>Decreased “isolation,” </a:t>
            </a:r>
            <a:br>
              <a:rPr lang="en-US" dirty="0"/>
            </a:br>
            <a:r>
              <a:rPr lang="en-US" dirty="0"/>
              <a:t>“depression,” “jealousy”</a:t>
            </a:r>
          </a:p>
          <a:p>
            <a:pPr lvl="0">
              <a:spcBef>
                <a:spcPts val="0"/>
              </a:spcBef>
              <a:spcAft>
                <a:spcPts val="1500"/>
              </a:spcAft>
            </a:pPr>
            <a:r>
              <a:rPr lang="en-US" dirty="0"/>
              <a:t>Preference over other modes,</a:t>
            </a:r>
            <a:br>
              <a:rPr lang="en-US" dirty="0"/>
            </a:br>
            <a:r>
              <a:rPr lang="en-US" dirty="0"/>
              <a:t>especially if available “on-demand”</a:t>
            </a:r>
          </a:p>
        </p:txBody>
      </p:sp>
      <p:pic>
        <p:nvPicPr>
          <p:cNvPr id="7" name="Picture 6" descr="Standard MUTCD highway sign with the word &quot;Freedom&quot; in front of blue sky and white  and fluffy clouds behind the sign. The sign is taken from the ground looking upwar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408" y="1"/>
            <a:ext cx="5392593" cy="3576719"/>
          </a:xfrm>
          <a:prstGeom prst="rect">
            <a:avLst/>
          </a:prstGeom>
        </p:spPr>
      </p:pic>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14</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308898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94" y="464206"/>
            <a:ext cx="7397447" cy="808038"/>
          </a:xfrm>
        </p:spPr>
        <p:txBody>
          <a:bodyPr vert="horz" lIns="0" tIns="45720" rIns="0" bIns="45720" rtlCol="0" anchor="ctr">
            <a:normAutofit/>
          </a:bodyPr>
          <a:lstStyle/>
          <a:p>
            <a:r>
              <a:rPr lang="en-US" b="1" dirty="0">
                <a:latin typeface="+mn-lt"/>
              </a:rPr>
              <a:t>FINDINGS:  AV INTEREST</a:t>
            </a:r>
          </a:p>
        </p:txBody>
      </p:sp>
      <p:sp>
        <p:nvSpPr>
          <p:cNvPr id="3" name="Content Placeholder 2"/>
          <p:cNvSpPr>
            <a:spLocks noGrp="1"/>
          </p:cNvSpPr>
          <p:nvPr>
            <p:ph idx="1"/>
          </p:nvPr>
        </p:nvSpPr>
        <p:spPr>
          <a:xfrm>
            <a:off x="611594" y="1246909"/>
            <a:ext cx="11388438" cy="5442908"/>
          </a:xfrm>
        </p:spPr>
        <p:txBody>
          <a:bodyPr>
            <a:normAutofit/>
          </a:bodyPr>
          <a:lstStyle/>
          <a:p>
            <a:pPr marL="0" indent="0">
              <a:spcBef>
                <a:spcPts val="0"/>
              </a:spcBef>
              <a:buNone/>
            </a:pPr>
            <a:endParaRPr lang="en-US" sz="1667" dirty="0"/>
          </a:p>
          <a:p>
            <a:pPr>
              <a:spcBef>
                <a:spcPts val="0"/>
              </a:spcBef>
            </a:pPr>
            <a:r>
              <a:rPr lang="en-US" b="1" dirty="0"/>
              <a:t>Oh, the Places You'll Go! </a:t>
            </a:r>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marL="457182" lvl="1" indent="0">
              <a:spcBef>
                <a:spcPts val="0"/>
              </a:spcBef>
              <a:buNone/>
            </a:pPr>
            <a:endParaRPr lang="en-US" sz="2667" dirty="0"/>
          </a:p>
          <a:p>
            <a:pPr marL="457182" lvl="1" indent="0">
              <a:spcBef>
                <a:spcPts val="0"/>
              </a:spcBef>
              <a:buNone/>
            </a:pPr>
            <a:endParaRPr lang="en-US" sz="1333" dirty="0"/>
          </a:p>
          <a:p>
            <a:pPr>
              <a:spcBef>
                <a:spcPts val="0"/>
              </a:spcBef>
            </a:pPr>
            <a:r>
              <a:rPr lang="en-US" b="1" dirty="0"/>
              <a:t>On-board personal assistance?</a:t>
            </a:r>
          </a:p>
        </p:txBody>
      </p:sp>
      <p:grpSp>
        <p:nvGrpSpPr>
          <p:cNvPr id="4" name="Group 3" descr="Social / Recreation">
            <a:extLst>
              <a:ext uri="{FF2B5EF4-FFF2-40B4-BE49-F238E27FC236}">
                <a16:creationId xmlns:a16="http://schemas.microsoft.com/office/drawing/2014/main" id="{78B67C7A-68C6-4669-81C3-69BB5E8A6C09}"/>
              </a:ext>
            </a:extLst>
          </p:cNvPr>
          <p:cNvGrpSpPr/>
          <p:nvPr/>
        </p:nvGrpSpPr>
        <p:grpSpPr>
          <a:xfrm>
            <a:off x="754659" y="2277289"/>
            <a:ext cx="2168969" cy="1844228"/>
            <a:chOff x="754659" y="2277289"/>
            <a:chExt cx="2168969" cy="1844228"/>
          </a:xfrm>
        </p:grpSpPr>
        <p:grpSp>
          <p:nvGrpSpPr>
            <p:cNvPr id="2053" name="Group 2052" descr="Silhouette picture of three people ice skating in an indoor ice rink. ">
              <a:extLst>
                <a:ext uri="{FF2B5EF4-FFF2-40B4-BE49-F238E27FC236}">
                  <a16:creationId xmlns:a16="http://schemas.microsoft.com/office/drawing/2014/main" id="{C86C256F-907E-4461-A2C4-860A29A5ECD1}"/>
                </a:ext>
              </a:extLst>
            </p:cNvPr>
            <p:cNvGrpSpPr/>
            <p:nvPr/>
          </p:nvGrpSpPr>
          <p:grpSpPr>
            <a:xfrm>
              <a:off x="754659" y="2277289"/>
              <a:ext cx="2168969" cy="1844228"/>
              <a:chOff x="332280" y="2566631"/>
              <a:chExt cx="2602763" cy="2213074"/>
            </a:xfrm>
          </p:grpSpPr>
          <p:pic>
            <p:nvPicPr>
              <p:cNvPr id="5" name="Picture 4">
                <a:extLst>
                  <a:ext uri="{FF2B5EF4-FFF2-40B4-BE49-F238E27FC236}">
                    <a16:creationId xmlns:a16="http://schemas.microsoft.com/office/drawing/2014/main" id="{97A6567B-09DB-4A9B-949A-7A92D75222A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saturation sat="33000"/>
                        </a14:imgEffect>
                        <a14:imgEffect>
                          <a14:brightnessContrast contrast="-40000"/>
                        </a14:imgEffect>
                      </a14:imgLayer>
                    </a14:imgProps>
                  </a:ext>
                  <a:ext uri="{28A0092B-C50C-407E-A947-70E740481C1C}">
                    <a14:useLocalDpi xmlns:a14="http://schemas.microsoft.com/office/drawing/2010/main" val="0"/>
                  </a:ext>
                </a:extLst>
              </a:blip>
              <a:srcRect/>
              <a:stretch/>
            </p:blipFill>
            <p:spPr>
              <a:xfrm rot="5400000">
                <a:off x="548395" y="2404632"/>
                <a:ext cx="2171509" cy="2497528"/>
              </a:xfrm>
              <a:prstGeom prst="rect">
                <a:avLst/>
              </a:prstGeom>
            </p:spPr>
          </p:pic>
          <p:sp>
            <p:nvSpPr>
              <p:cNvPr id="36" name="Right Triangle 35">
                <a:extLst>
                  <a:ext uri="{FF2B5EF4-FFF2-40B4-BE49-F238E27FC236}">
                    <a16:creationId xmlns:a16="http://schemas.microsoft.com/office/drawing/2014/main" id="{62600881-A356-4680-B23B-714F72BA62A9}"/>
                  </a:ext>
                </a:extLst>
              </p:cNvPr>
              <p:cNvSpPr/>
              <p:nvPr/>
            </p:nvSpPr>
            <p:spPr>
              <a:xfrm>
                <a:off x="332280" y="4193397"/>
                <a:ext cx="1317197"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37" name="Right Triangle 36">
                <a:extLst>
                  <a:ext uri="{FF2B5EF4-FFF2-40B4-BE49-F238E27FC236}">
                    <a16:creationId xmlns:a16="http://schemas.microsoft.com/office/drawing/2014/main" id="{02BEBB8C-1A3E-40F3-B0B9-917665E04746}"/>
                  </a:ext>
                </a:extLst>
              </p:cNvPr>
              <p:cNvSpPr/>
              <p:nvPr/>
            </p:nvSpPr>
            <p:spPr>
              <a:xfrm flipV="1">
                <a:off x="350751" y="2566631"/>
                <a:ext cx="1274702"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38" name="Right Triangle 37">
                <a:extLst>
                  <a:ext uri="{FF2B5EF4-FFF2-40B4-BE49-F238E27FC236}">
                    <a16:creationId xmlns:a16="http://schemas.microsoft.com/office/drawing/2014/main" id="{26004544-8E18-4829-8036-EFBFDA0E384F}"/>
                  </a:ext>
                </a:extLst>
              </p:cNvPr>
              <p:cNvSpPr/>
              <p:nvPr/>
            </p:nvSpPr>
            <p:spPr>
              <a:xfrm flipH="1" flipV="1">
                <a:off x="1644540" y="256663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39" name="Right Triangle 38">
                <a:extLst>
                  <a:ext uri="{FF2B5EF4-FFF2-40B4-BE49-F238E27FC236}">
                    <a16:creationId xmlns:a16="http://schemas.microsoft.com/office/drawing/2014/main" id="{CC93AF93-0020-4126-B24A-DEEE1FC43AAD}"/>
                  </a:ext>
                </a:extLst>
              </p:cNvPr>
              <p:cNvSpPr/>
              <p:nvPr/>
            </p:nvSpPr>
            <p:spPr>
              <a:xfrm flipH="1">
                <a:off x="1570125" y="4193396"/>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40" name="TextBox 39">
              <a:extLst>
                <a:ext uri="{FF2B5EF4-FFF2-40B4-BE49-F238E27FC236}">
                  <a16:creationId xmlns:a16="http://schemas.microsoft.com/office/drawing/2014/main" id="{8F76E125-BA04-4A52-8792-1ECD60EEF89B}"/>
                </a:ext>
              </a:extLst>
            </p:cNvPr>
            <p:cNvSpPr txBox="1"/>
            <p:nvPr/>
          </p:nvSpPr>
          <p:spPr>
            <a:xfrm>
              <a:off x="890391" y="2870284"/>
              <a:ext cx="1904305"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rPr>
                <a:t>SOCIAL / RECREATION</a:t>
              </a:r>
            </a:p>
          </p:txBody>
        </p:sp>
      </p:grpSp>
      <p:grpSp>
        <p:nvGrpSpPr>
          <p:cNvPr id="9" name="Group 8" descr="Employment">
            <a:extLst>
              <a:ext uri="{FF2B5EF4-FFF2-40B4-BE49-F238E27FC236}">
                <a16:creationId xmlns:a16="http://schemas.microsoft.com/office/drawing/2014/main" id="{BEDBA2E8-6EA7-4599-9D84-77C1360904BE}"/>
              </a:ext>
            </a:extLst>
          </p:cNvPr>
          <p:cNvGrpSpPr/>
          <p:nvPr/>
        </p:nvGrpSpPr>
        <p:grpSpPr>
          <a:xfrm>
            <a:off x="2975165" y="2269472"/>
            <a:ext cx="2120066" cy="1839413"/>
            <a:chOff x="2975165" y="2269472"/>
            <a:chExt cx="2120066" cy="1839413"/>
          </a:xfrm>
        </p:grpSpPr>
        <p:grpSp>
          <p:nvGrpSpPr>
            <p:cNvPr id="2055" name="Group 2054" descr="Someone at work feeding a sloth at a rescue shelter.">
              <a:extLst>
                <a:ext uri="{FF2B5EF4-FFF2-40B4-BE49-F238E27FC236}">
                  <a16:creationId xmlns:a16="http://schemas.microsoft.com/office/drawing/2014/main" id="{57E76F2D-21D6-4793-BC64-3172E0B52C1A}"/>
                </a:ext>
              </a:extLst>
            </p:cNvPr>
            <p:cNvGrpSpPr/>
            <p:nvPr/>
          </p:nvGrpSpPr>
          <p:grpSpPr>
            <a:xfrm>
              <a:off x="2975165" y="2269472"/>
              <a:ext cx="2120066" cy="1839413"/>
              <a:chOff x="3018454" y="2545284"/>
              <a:chExt cx="2544079" cy="2207295"/>
            </a:xfrm>
          </p:grpSpPr>
          <p:pic>
            <p:nvPicPr>
              <p:cNvPr id="19" name="Picture 18">
                <a:extLst>
                  <a:ext uri="{FF2B5EF4-FFF2-40B4-BE49-F238E27FC236}">
                    <a16:creationId xmlns:a16="http://schemas.microsoft.com/office/drawing/2014/main" id="{51ED6C88-7284-4842-8160-101791E926C7}"/>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rot="5400000">
                <a:off x="3165054" y="2409283"/>
                <a:ext cx="2184482" cy="2475245"/>
              </a:xfrm>
              <a:prstGeom prst="rect">
                <a:avLst/>
              </a:prstGeom>
            </p:spPr>
          </p:pic>
          <p:sp>
            <p:nvSpPr>
              <p:cNvPr id="41" name="Right Triangle 40">
                <a:extLst>
                  <a:ext uri="{FF2B5EF4-FFF2-40B4-BE49-F238E27FC236}">
                    <a16:creationId xmlns:a16="http://schemas.microsoft.com/office/drawing/2014/main" id="{5FCF97E8-A3A7-4A05-A8A6-107012CF53C0}"/>
                  </a:ext>
                </a:extLst>
              </p:cNvPr>
              <p:cNvSpPr/>
              <p:nvPr/>
            </p:nvSpPr>
            <p:spPr>
              <a:xfrm>
                <a:off x="3018454" y="4180635"/>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2" name="Right Triangle 41">
                <a:extLst>
                  <a:ext uri="{FF2B5EF4-FFF2-40B4-BE49-F238E27FC236}">
                    <a16:creationId xmlns:a16="http://schemas.microsoft.com/office/drawing/2014/main" id="{4E9E010C-4E7D-4BFE-B887-20F676BF7AD6}"/>
                  </a:ext>
                </a:extLst>
              </p:cNvPr>
              <p:cNvSpPr/>
              <p:nvPr/>
            </p:nvSpPr>
            <p:spPr>
              <a:xfrm flipV="1">
                <a:off x="3020847" y="2545284"/>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3" name="Right Triangle 42">
                <a:extLst>
                  <a:ext uri="{FF2B5EF4-FFF2-40B4-BE49-F238E27FC236}">
                    <a16:creationId xmlns:a16="http://schemas.microsoft.com/office/drawing/2014/main" id="{27EF321E-B089-4B7F-B826-C163305D169F}"/>
                  </a:ext>
                </a:extLst>
              </p:cNvPr>
              <p:cNvSpPr/>
              <p:nvPr/>
            </p:nvSpPr>
            <p:spPr>
              <a:xfrm flipH="1" flipV="1">
                <a:off x="4264381" y="2545284"/>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4" name="Right Triangle 43">
                <a:extLst>
                  <a:ext uri="{FF2B5EF4-FFF2-40B4-BE49-F238E27FC236}">
                    <a16:creationId xmlns:a16="http://schemas.microsoft.com/office/drawing/2014/main" id="{4D9DB5A0-5D7E-4F33-87B0-D9A1E16B0F01}"/>
                  </a:ext>
                </a:extLst>
              </p:cNvPr>
              <p:cNvSpPr/>
              <p:nvPr/>
            </p:nvSpPr>
            <p:spPr>
              <a:xfrm flipH="1">
                <a:off x="4197615" y="4166270"/>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45" name="TextBox 44">
              <a:extLst>
                <a:ext uri="{FF2B5EF4-FFF2-40B4-BE49-F238E27FC236}">
                  <a16:creationId xmlns:a16="http://schemas.microsoft.com/office/drawing/2014/main" id="{2C34E3F2-4E3C-45C8-8370-6F2A380C5C06}"/>
                </a:ext>
              </a:extLst>
            </p:cNvPr>
            <p:cNvSpPr txBox="1"/>
            <p:nvPr/>
          </p:nvSpPr>
          <p:spPr>
            <a:xfrm>
              <a:off x="3063716" y="2957732"/>
              <a:ext cx="1968504" cy="348878"/>
            </a:xfrm>
            <a:prstGeom prst="rect">
              <a:avLst/>
            </a:prstGeom>
            <a:noFill/>
          </p:spPr>
          <p:txBody>
            <a:bodyPr wrap="square" rtlCol="0">
              <a:spAutoFit/>
            </a:bodyPr>
            <a:lstStyle/>
            <a:p>
              <a:pPr defTabSz="761970" fontAlgn="base">
                <a:spcBef>
                  <a:spcPct val="0"/>
                </a:spcBef>
                <a:spcAft>
                  <a:spcPct val="0"/>
                </a:spcAft>
              </a:pPr>
              <a:r>
                <a:rPr lang="en-US" sz="1667" b="1">
                  <a:solidFill>
                    <a:prstClr val="white"/>
                  </a:solidFill>
                  <a:latin typeface="Arial Black" panose="020B0A04020102020204" pitchFamily="34" charset="0"/>
                </a:rPr>
                <a:t>EMPLOYMENT</a:t>
              </a:r>
            </a:p>
          </p:txBody>
        </p:sp>
      </p:grpSp>
      <p:grpSp>
        <p:nvGrpSpPr>
          <p:cNvPr id="10" name="Group 9" descr="Education">
            <a:extLst>
              <a:ext uri="{FF2B5EF4-FFF2-40B4-BE49-F238E27FC236}">
                <a16:creationId xmlns:a16="http://schemas.microsoft.com/office/drawing/2014/main" id="{7012D64E-3D8C-423C-A2E7-5D90AF1853F1}"/>
              </a:ext>
            </a:extLst>
          </p:cNvPr>
          <p:cNvGrpSpPr/>
          <p:nvPr/>
        </p:nvGrpSpPr>
        <p:grpSpPr>
          <a:xfrm>
            <a:off x="5100508" y="2232756"/>
            <a:ext cx="2151390" cy="1857499"/>
            <a:chOff x="5100508" y="2232756"/>
            <a:chExt cx="2151390" cy="1857499"/>
          </a:xfrm>
        </p:grpSpPr>
        <p:grpSp>
          <p:nvGrpSpPr>
            <p:cNvPr id="62" name="Group 61" descr="Old fashioned desk with a chalkboard on top and a hand bell in front.">
              <a:extLst>
                <a:ext uri="{FF2B5EF4-FFF2-40B4-BE49-F238E27FC236}">
                  <a16:creationId xmlns:a16="http://schemas.microsoft.com/office/drawing/2014/main" id="{E5D9F352-0A90-4FD7-9242-CA7323D186CA}"/>
                </a:ext>
              </a:extLst>
            </p:cNvPr>
            <p:cNvGrpSpPr/>
            <p:nvPr/>
          </p:nvGrpSpPr>
          <p:grpSpPr>
            <a:xfrm>
              <a:off x="5100508" y="2232756"/>
              <a:ext cx="2151390" cy="1857499"/>
              <a:chOff x="5576926" y="2528836"/>
              <a:chExt cx="2581668" cy="2228999"/>
            </a:xfrm>
          </p:grpSpPr>
          <p:pic>
            <p:nvPicPr>
              <p:cNvPr id="2050" name="Picture 2" descr="Image preview">
                <a:extLst>
                  <a:ext uri="{FF2B5EF4-FFF2-40B4-BE49-F238E27FC236}">
                    <a16:creationId xmlns:a16="http://schemas.microsoft.com/office/drawing/2014/main" id="{775DE144-DBC2-407C-9DD5-0AB1DC43F833}"/>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b="-2"/>
              <a:stretch/>
            </p:blipFill>
            <p:spPr bwMode="auto">
              <a:xfrm>
                <a:off x="5615638" y="2545284"/>
                <a:ext cx="2478023" cy="2205058"/>
              </a:xfrm>
              <a:prstGeom prst="rect">
                <a:avLst/>
              </a:prstGeom>
              <a:noFill/>
              <a:extLst>
                <a:ext uri="{909E8E84-426E-40DD-AFC4-6F175D3DCCD1}">
                  <a14:hiddenFill xmlns:a14="http://schemas.microsoft.com/office/drawing/2010/main">
                    <a:solidFill>
                      <a:srgbClr val="FFFFFF"/>
                    </a:solidFill>
                  </a14:hiddenFill>
                </a:ext>
              </a:extLst>
            </p:spPr>
          </p:pic>
          <p:sp>
            <p:nvSpPr>
              <p:cNvPr id="55" name="Right Triangle 54">
                <a:extLst>
                  <a:ext uri="{FF2B5EF4-FFF2-40B4-BE49-F238E27FC236}">
                    <a16:creationId xmlns:a16="http://schemas.microsoft.com/office/drawing/2014/main" id="{EDF7A486-835F-4AFD-A8AC-B3B8A657F923}"/>
                  </a:ext>
                </a:extLst>
              </p:cNvPr>
              <p:cNvSpPr/>
              <p:nvPr/>
            </p:nvSpPr>
            <p:spPr>
              <a:xfrm>
                <a:off x="5614515" y="4191146"/>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6" name="Right Triangle 55">
                <a:extLst>
                  <a:ext uri="{FF2B5EF4-FFF2-40B4-BE49-F238E27FC236}">
                    <a16:creationId xmlns:a16="http://schemas.microsoft.com/office/drawing/2014/main" id="{0D231F09-4993-4E86-9EE6-23C20C6DDCB0}"/>
                  </a:ext>
                </a:extLst>
              </p:cNvPr>
              <p:cNvSpPr/>
              <p:nvPr/>
            </p:nvSpPr>
            <p:spPr>
              <a:xfrm flipV="1">
                <a:off x="5576926" y="2550540"/>
                <a:ext cx="1274472"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7" name="Right Triangle 56">
                <a:extLst>
                  <a:ext uri="{FF2B5EF4-FFF2-40B4-BE49-F238E27FC236}">
                    <a16:creationId xmlns:a16="http://schemas.microsoft.com/office/drawing/2014/main" id="{59299998-4C02-461B-9D1A-68C9A8D74F16}"/>
                  </a:ext>
                </a:extLst>
              </p:cNvPr>
              <p:cNvSpPr/>
              <p:nvPr/>
            </p:nvSpPr>
            <p:spPr>
              <a:xfrm flipH="1" flipV="1">
                <a:off x="6860441" y="2528836"/>
                <a:ext cx="1234491" cy="57699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8" name="Right Triangle 57">
                <a:extLst>
                  <a:ext uri="{FF2B5EF4-FFF2-40B4-BE49-F238E27FC236}">
                    <a16:creationId xmlns:a16="http://schemas.microsoft.com/office/drawing/2014/main" id="{B9FAC919-D4A2-42B2-A843-22F3CC0B2C1C}"/>
                  </a:ext>
                </a:extLst>
              </p:cNvPr>
              <p:cNvSpPr/>
              <p:nvPr/>
            </p:nvSpPr>
            <p:spPr>
              <a:xfrm flipH="1">
                <a:off x="6793676" y="4171526"/>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59" name="Rectangle 58">
              <a:extLst>
                <a:ext uri="{FF2B5EF4-FFF2-40B4-BE49-F238E27FC236}">
                  <a16:creationId xmlns:a16="http://schemas.microsoft.com/office/drawing/2014/main" id="{FF0E422A-2F2D-480D-8B80-EAD5D5C257F9}"/>
                </a:ext>
              </a:extLst>
            </p:cNvPr>
            <p:cNvSpPr/>
            <p:nvPr/>
          </p:nvSpPr>
          <p:spPr>
            <a:xfrm>
              <a:off x="5517895" y="2962664"/>
              <a:ext cx="1431097" cy="348878"/>
            </a:xfrm>
            <a:prstGeom prst="rect">
              <a:avLst/>
            </a:prstGeom>
          </p:spPr>
          <p:txBody>
            <a:bodyPr wrap="none">
              <a:spAutoFit/>
            </a:bodyPr>
            <a:lstStyle/>
            <a:p>
              <a:pPr defTabSz="761970" fontAlgn="base">
                <a:spcBef>
                  <a:spcPct val="0"/>
                </a:spcBef>
                <a:spcAft>
                  <a:spcPct val="0"/>
                </a:spcAft>
              </a:pPr>
              <a:r>
                <a:rPr lang="en-US" sz="1667" b="1" spc="-142">
                  <a:solidFill>
                    <a:prstClr val="white"/>
                  </a:solidFill>
                  <a:latin typeface="Arial Black" panose="020B0A04020102020204" pitchFamily="34" charset="0"/>
                </a:rPr>
                <a:t>EDUCATION</a:t>
              </a:r>
              <a:endParaRPr lang="en-US" sz="1667">
                <a:solidFill>
                  <a:prstClr val="white"/>
                </a:solidFill>
                <a:latin typeface="Arial Black" panose="020B0A04020102020204" pitchFamily="34" charset="0"/>
              </a:endParaRPr>
            </a:p>
          </p:txBody>
        </p:sp>
      </p:grpSp>
      <p:grpSp>
        <p:nvGrpSpPr>
          <p:cNvPr id="11" name="Group 10" descr="Transit Feeder">
            <a:extLst>
              <a:ext uri="{FF2B5EF4-FFF2-40B4-BE49-F238E27FC236}">
                <a16:creationId xmlns:a16="http://schemas.microsoft.com/office/drawing/2014/main" id="{C01BC3AA-B7FB-4929-A193-46274DB7388C}"/>
              </a:ext>
            </a:extLst>
          </p:cNvPr>
          <p:cNvGrpSpPr/>
          <p:nvPr/>
        </p:nvGrpSpPr>
        <p:grpSpPr>
          <a:xfrm>
            <a:off x="7285709" y="2258689"/>
            <a:ext cx="2134663" cy="1825737"/>
            <a:chOff x="7285709" y="2258689"/>
            <a:chExt cx="2134663" cy="1825737"/>
          </a:xfrm>
        </p:grpSpPr>
        <p:grpSp>
          <p:nvGrpSpPr>
            <p:cNvPr id="2048" name="Group 2047" descr="Bus stop sign and in background is a person sitting on a bench waiting for the bus.">
              <a:extLst>
                <a:ext uri="{FF2B5EF4-FFF2-40B4-BE49-F238E27FC236}">
                  <a16:creationId xmlns:a16="http://schemas.microsoft.com/office/drawing/2014/main" id="{CE1E3AEE-C2EB-4EA2-BA94-7C4B23461863}"/>
                </a:ext>
              </a:extLst>
            </p:cNvPr>
            <p:cNvGrpSpPr/>
            <p:nvPr/>
          </p:nvGrpSpPr>
          <p:grpSpPr>
            <a:xfrm>
              <a:off x="7285709" y="2258689"/>
              <a:ext cx="2134663" cy="1825737"/>
              <a:chOff x="8179057" y="2577459"/>
              <a:chExt cx="2561595" cy="2190884"/>
            </a:xfrm>
          </p:grpSpPr>
          <p:pic>
            <p:nvPicPr>
              <p:cNvPr id="2052" name="Picture 4" descr="Image preview">
                <a:extLst>
                  <a:ext uri="{FF2B5EF4-FFF2-40B4-BE49-F238E27FC236}">
                    <a16:creationId xmlns:a16="http://schemas.microsoft.com/office/drawing/2014/main" id="{CF120A88-6C00-479C-9F55-35AC06FDCF5F}"/>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5000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b="13487"/>
              <a:stretch/>
            </p:blipFill>
            <p:spPr bwMode="auto">
              <a:xfrm>
                <a:off x="8181818" y="2577459"/>
                <a:ext cx="2515578" cy="2176272"/>
              </a:xfrm>
              <a:prstGeom prst="rect">
                <a:avLst/>
              </a:prstGeom>
              <a:noFill/>
              <a:extLst>
                <a:ext uri="{909E8E84-426E-40DD-AFC4-6F175D3DCCD1}">
                  <a14:hiddenFill xmlns:a14="http://schemas.microsoft.com/office/drawing/2010/main">
                    <a:solidFill>
                      <a:srgbClr val="FFFFFF"/>
                    </a:solidFill>
                  </a14:hiddenFill>
                </a:ext>
              </a:extLst>
            </p:spPr>
          </p:pic>
          <p:sp>
            <p:nvSpPr>
              <p:cNvPr id="63" name="Right Triangle 62">
                <a:extLst>
                  <a:ext uri="{FF2B5EF4-FFF2-40B4-BE49-F238E27FC236}">
                    <a16:creationId xmlns:a16="http://schemas.microsoft.com/office/drawing/2014/main" id="{50F89842-8F59-416F-AFD5-89BB193F88F7}"/>
                  </a:ext>
                </a:extLst>
              </p:cNvPr>
              <p:cNvSpPr/>
              <p:nvPr/>
            </p:nvSpPr>
            <p:spPr>
              <a:xfrm>
                <a:off x="8179057" y="4196399"/>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64" name="Right Triangle 63">
                <a:extLst>
                  <a:ext uri="{FF2B5EF4-FFF2-40B4-BE49-F238E27FC236}">
                    <a16:creationId xmlns:a16="http://schemas.microsoft.com/office/drawing/2014/main" id="{FB864385-77AC-46F3-978E-A1897B376FBC}"/>
                  </a:ext>
                </a:extLst>
              </p:cNvPr>
              <p:cNvSpPr/>
              <p:nvPr/>
            </p:nvSpPr>
            <p:spPr>
              <a:xfrm flipV="1">
                <a:off x="8186704" y="2580316"/>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65" name="Right Triangle 64">
                <a:extLst>
                  <a:ext uri="{FF2B5EF4-FFF2-40B4-BE49-F238E27FC236}">
                    <a16:creationId xmlns:a16="http://schemas.microsoft.com/office/drawing/2014/main" id="{58DA7433-CE7A-48A2-83AD-E9B4901A0960}"/>
                  </a:ext>
                </a:extLst>
              </p:cNvPr>
              <p:cNvSpPr/>
              <p:nvPr/>
            </p:nvSpPr>
            <p:spPr>
              <a:xfrm flipH="1" flipV="1">
                <a:off x="9461768" y="2580316"/>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66" name="Right Triangle 65">
                <a:extLst>
                  <a:ext uri="{FF2B5EF4-FFF2-40B4-BE49-F238E27FC236}">
                    <a16:creationId xmlns:a16="http://schemas.microsoft.com/office/drawing/2014/main" id="{3CFF91F3-56E7-4E5D-99DB-D573376E49E1}"/>
                  </a:ext>
                </a:extLst>
              </p:cNvPr>
              <p:cNvSpPr/>
              <p:nvPr/>
            </p:nvSpPr>
            <p:spPr>
              <a:xfrm flipH="1">
                <a:off x="9375734" y="4182034"/>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67" name="TextBox 66">
              <a:extLst>
                <a:ext uri="{FF2B5EF4-FFF2-40B4-BE49-F238E27FC236}">
                  <a16:creationId xmlns:a16="http://schemas.microsoft.com/office/drawing/2014/main" id="{A34DE279-7A12-4E26-B765-D60824F5D9BE}"/>
                </a:ext>
              </a:extLst>
            </p:cNvPr>
            <p:cNvSpPr txBox="1"/>
            <p:nvPr/>
          </p:nvSpPr>
          <p:spPr>
            <a:xfrm>
              <a:off x="7684234" y="2852830"/>
              <a:ext cx="1320822"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cs typeface="Arial" panose="020B0604020202020204" pitchFamily="34" charset="0"/>
                </a:rPr>
                <a:t>TRANSIT FEEDER</a:t>
              </a:r>
            </a:p>
          </p:txBody>
        </p:sp>
      </p:grpSp>
      <p:grpSp>
        <p:nvGrpSpPr>
          <p:cNvPr id="12" name="Group 11" descr="Daily Living">
            <a:extLst>
              <a:ext uri="{FF2B5EF4-FFF2-40B4-BE49-F238E27FC236}">
                <a16:creationId xmlns:a16="http://schemas.microsoft.com/office/drawing/2014/main" id="{241B447B-B5FA-4BB0-97D7-70C61F9C473B}"/>
              </a:ext>
            </a:extLst>
          </p:cNvPr>
          <p:cNvGrpSpPr/>
          <p:nvPr/>
        </p:nvGrpSpPr>
        <p:grpSpPr>
          <a:xfrm>
            <a:off x="9478501" y="2281894"/>
            <a:ext cx="2134663" cy="1823356"/>
            <a:chOff x="9478501" y="2281894"/>
            <a:chExt cx="2134663" cy="1823356"/>
          </a:xfrm>
        </p:grpSpPr>
        <p:grpSp>
          <p:nvGrpSpPr>
            <p:cNvPr id="2049" name="Group 2048" descr="Person at grocery store looking at vegetables.">
              <a:extLst>
                <a:ext uri="{FF2B5EF4-FFF2-40B4-BE49-F238E27FC236}">
                  <a16:creationId xmlns:a16="http://schemas.microsoft.com/office/drawing/2014/main" id="{5868A67C-22BF-47A5-B1B9-C406304045C0}"/>
                </a:ext>
              </a:extLst>
            </p:cNvPr>
            <p:cNvGrpSpPr/>
            <p:nvPr/>
          </p:nvGrpSpPr>
          <p:grpSpPr>
            <a:xfrm>
              <a:off x="9478501" y="2281894"/>
              <a:ext cx="2134663" cy="1823356"/>
              <a:chOff x="10751666" y="2568841"/>
              <a:chExt cx="2561595" cy="2188027"/>
            </a:xfrm>
          </p:grpSpPr>
          <p:pic>
            <p:nvPicPr>
              <p:cNvPr id="2056" name="Picture 8" descr="Image preview">
                <a:extLst>
                  <a:ext uri="{FF2B5EF4-FFF2-40B4-BE49-F238E27FC236}">
                    <a16:creationId xmlns:a16="http://schemas.microsoft.com/office/drawing/2014/main" id="{D191DB05-E40B-484B-A8A3-37507C80A834}"/>
                  </a:ext>
                </a:extLst>
              </p:cNvPr>
              <p:cNvPicPr>
                <a:picLocks noChangeAspect="1" noChangeArrowheads="1"/>
              </p:cNvPicPr>
              <p:nvPr/>
            </p:nvPicPr>
            <p:blipFill rotWithShape="1">
              <a:blip r:embed="rId11" cstate="email">
                <a:extLst>
                  <a:ext uri="{BEBA8EAE-BF5A-486C-A8C5-ECC9F3942E4B}">
                    <a14:imgProps xmlns:a14="http://schemas.microsoft.com/office/drawing/2010/main">
                      <a14:imgLayer r:embed="rId12">
                        <a14:imgEffect>
                          <a14:sharpenSoften amount="25000"/>
                        </a14:imgEffect>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rcRect l="-569"/>
              <a:stretch/>
            </p:blipFill>
            <p:spPr bwMode="auto">
              <a:xfrm>
                <a:off x="10752054" y="2570334"/>
                <a:ext cx="2515578" cy="2168973"/>
              </a:xfrm>
              <a:prstGeom prst="rect">
                <a:avLst/>
              </a:prstGeom>
              <a:noFill/>
              <a:extLst>
                <a:ext uri="{909E8E84-426E-40DD-AFC4-6F175D3DCCD1}">
                  <a14:hiddenFill xmlns:a14="http://schemas.microsoft.com/office/drawing/2010/main">
                    <a:solidFill>
                      <a:srgbClr val="FFFFFF"/>
                    </a:solidFill>
                  </a14:hiddenFill>
                </a:ext>
              </a:extLst>
            </p:spPr>
          </p:pic>
          <p:sp>
            <p:nvSpPr>
              <p:cNvPr id="76" name="Right Triangle 75">
                <a:extLst>
                  <a:ext uri="{FF2B5EF4-FFF2-40B4-BE49-F238E27FC236}">
                    <a16:creationId xmlns:a16="http://schemas.microsoft.com/office/drawing/2014/main" id="{2B70CB2A-7B08-4101-ADF3-9B7D5AA5897D}"/>
                  </a:ext>
                </a:extLst>
              </p:cNvPr>
              <p:cNvSpPr/>
              <p:nvPr/>
            </p:nvSpPr>
            <p:spPr>
              <a:xfrm>
                <a:off x="10751666" y="4187299"/>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7" name="Right Triangle 76">
                <a:extLst>
                  <a:ext uri="{FF2B5EF4-FFF2-40B4-BE49-F238E27FC236}">
                    <a16:creationId xmlns:a16="http://schemas.microsoft.com/office/drawing/2014/main" id="{7B5AF7C4-6266-4C0A-B8EA-5F7A379CBD3A}"/>
                  </a:ext>
                </a:extLst>
              </p:cNvPr>
              <p:cNvSpPr/>
              <p:nvPr/>
            </p:nvSpPr>
            <p:spPr>
              <a:xfrm flipV="1">
                <a:off x="10759313" y="2568841"/>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8" name="Right Triangle 77">
                <a:extLst>
                  <a:ext uri="{FF2B5EF4-FFF2-40B4-BE49-F238E27FC236}">
                    <a16:creationId xmlns:a16="http://schemas.microsoft.com/office/drawing/2014/main" id="{49F8EF9E-6AE9-46E8-89B4-713DC32E510D}"/>
                  </a:ext>
                </a:extLst>
              </p:cNvPr>
              <p:cNvSpPr/>
              <p:nvPr/>
            </p:nvSpPr>
            <p:spPr>
              <a:xfrm flipH="1" flipV="1">
                <a:off x="12034377" y="256884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9" name="Right Triangle 78">
                <a:extLst>
                  <a:ext uri="{FF2B5EF4-FFF2-40B4-BE49-F238E27FC236}">
                    <a16:creationId xmlns:a16="http://schemas.microsoft.com/office/drawing/2014/main" id="{3B932A53-22A7-4218-8C1A-C0A8226266D5}"/>
                  </a:ext>
                </a:extLst>
              </p:cNvPr>
              <p:cNvSpPr/>
              <p:nvPr/>
            </p:nvSpPr>
            <p:spPr>
              <a:xfrm flipH="1">
                <a:off x="11948343" y="4170559"/>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80" name="TextBox 79">
              <a:extLst>
                <a:ext uri="{FF2B5EF4-FFF2-40B4-BE49-F238E27FC236}">
                  <a16:creationId xmlns:a16="http://schemas.microsoft.com/office/drawing/2014/main" id="{D8139104-3685-474F-8225-2A5582E94FD6}"/>
                </a:ext>
              </a:extLst>
            </p:cNvPr>
            <p:cNvSpPr txBox="1"/>
            <p:nvPr/>
          </p:nvSpPr>
          <p:spPr>
            <a:xfrm>
              <a:off x="9533884" y="2841447"/>
              <a:ext cx="2060268"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rPr>
                <a:t>DAILY</a:t>
              </a:r>
            </a:p>
            <a:p>
              <a:pPr algn="ctr" defTabSz="761970" fontAlgn="base">
                <a:spcBef>
                  <a:spcPct val="0"/>
                </a:spcBef>
                <a:spcAft>
                  <a:spcPct val="0"/>
                </a:spcAft>
              </a:pPr>
              <a:r>
                <a:rPr lang="en-US" sz="1667" b="1">
                  <a:solidFill>
                    <a:prstClr val="white"/>
                  </a:solidFill>
                  <a:latin typeface="Arial Black" panose="020B0A04020102020204" pitchFamily="34" charset="0"/>
                </a:rPr>
                <a:t>LIVING</a:t>
              </a:r>
            </a:p>
          </p:txBody>
        </p:sp>
      </p:grpSp>
      <p:grpSp>
        <p:nvGrpSpPr>
          <p:cNvPr id="31" name="Group 30" descr="Boarding &amp; Alighting">
            <a:extLst>
              <a:ext uri="{FF2B5EF4-FFF2-40B4-BE49-F238E27FC236}">
                <a16:creationId xmlns:a16="http://schemas.microsoft.com/office/drawing/2014/main" id="{9ED9D4EA-4C7A-4157-AD4B-5E09262F42FA}"/>
              </a:ext>
            </a:extLst>
          </p:cNvPr>
          <p:cNvGrpSpPr/>
          <p:nvPr/>
        </p:nvGrpSpPr>
        <p:grpSpPr>
          <a:xfrm>
            <a:off x="1746946" y="4857316"/>
            <a:ext cx="2120066" cy="1839413"/>
            <a:chOff x="1746946" y="4857316"/>
            <a:chExt cx="2120066" cy="1839413"/>
          </a:xfrm>
        </p:grpSpPr>
        <p:grpSp>
          <p:nvGrpSpPr>
            <p:cNvPr id="2051" name="Group 2050" descr="Young man in red shirt and red and  jacket getting off the bus, he is holding a cell phone and a charger. Picture is preCOVID and man is not wearing a mask.">
              <a:extLst>
                <a:ext uri="{FF2B5EF4-FFF2-40B4-BE49-F238E27FC236}">
                  <a16:creationId xmlns:a16="http://schemas.microsoft.com/office/drawing/2014/main" id="{0DB09429-A961-4838-BE3E-5CB64D911575}"/>
                </a:ext>
              </a:extLst>
            </p:cNvPr>
            <p:cNvGrpSpPr/>
            <p:nvPr/>
          </p:nvGrpSpPr>
          <p:grpSpPr>
            <a:xfrm>
              <a:off x="1746946" y="4857316"/>
              <a:ext cx="2120066" cy="1839413"/>
              <a:chOff x="2067365" y="5830631"/>
              <a:chExt cx="2544079" cy="2207295"/>
            </a:xfrm>
          </p:grpSpPr>
          <p:pic>
            <p:nvPicPr>
              <p:cNvPr id="28" name="Picture 27">
                <a:extLst>
                  <a:ext uri="{FF2B5EF4-FFF2-40B4-BE49-F238E27FC236}">
                    <a16:creationId xmlns:a16="http://schemas.microsoft.com/office/drawing/2014/main" id="{A1F3D854-E968-4C8A-8A4C-D5DCE1D626EE}"/>
                  </a:ext>
                </a:extLst>
              </p:cNvPr>
              <p:cNvPicPr>
                <a:picLocks noChangeAspect="1"/>
              </p:cNvPicPr>
              <p:nvPr/>
            </p:nvPicPr>
            <p:blipFill rotWithShape="1">
              <a:blip r:embed="rId13">
                <a:extLst>
                  <a:ext uri="{BEBA8EAE-BF5A-486C-A8C5-ECC9F3942E4B}">
                    <a14:imgProps xmlns:a14="http://schemas.microsoft.com/office/drawing/2010/main">
                      <a14:imgLayer r:embed="rId14">
                        <a14:imgEffect>
                          <a14:saturation sat="66000"/>
                        </a14:imgEffect>
                        <a14:imgEffect>
                          <a14:brightnessContrast contrast="-40000"/>
                        </a14:imgEffect>
                      </a14:imgLayer>
                    </a14:imgProps>
                  </a:ext>
                </a:extLst>
              </a:blip>
              <a:srcRect l="30375" t="9128" r="7514" b="9180"/>
              <a:stretch/>
            </p:blipFill>
            <p:spPr>
              <a:xfrm>
                <a:off x="2119916" y="5838497"/>
                <a:ext cx="2478025" cy="2172833"/>
              </a:xfrm>
              <a:prstGeom prst="rect">
                <a:avLst/>
              </a:prstGeom>
            </p:spPr>
          </p:pic>
          <p:sp>
            <p:nvSpPr>
              <p:cNvPr id="47" name="Right Triangle 46">
                <a:extLst>
                  <a:ext uri="{FF2B5EF4-FFF2-40B4-BE49-F238E27FC236}">
                    <a16:creationId xmlns:a16="http://schemas.microsoft.com/office/drawing/2014/main" id="{C3A00C63-73C8-4278-B98F-75B5CBC22F31}"/>
                  </a:ext>
                </a:extLst>
              </p:cNvPr>
              <p:cNvSpPr/>
              <p:nvPr/>
            </p:nvSpPr>
            <p:spPr>
              <a:xfrm>
                <a:off x="2067365" y="7451618"/>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8" name="Right Triangle 47">
                <a:extLst>
                  <a:ext uri="{FF2B5EF4-FFF2-40B4-BE49-F238E27FC236}">
                    <a16:creationId xmlns:a16="http://schemas.microsoft.com/office/drawing/2014/main" id="{9E67076C-609F-42BB-B4B5-A9F9411D4933}"/>
                  </a:ext>
                </a:extLst>
              </p:cNvPr>
              <p:cNvSpPr/>
              <p:nvPr/>
            </p:nvSpPr>
            <p:spPr>
              <a:xfrm flipV="1">
                <a:off x="2072619" y="5830631"/>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0" name="Right Triangle 49">
                <a:extLst>
                  <a:ext uri="{FF2B5EF4-FFF2-40B4-BE49-F238E27FC236}">
                    <a16:creationId xmlns:a16="http://schemas.microsoft.com/office/drawing/2014/main" id="{85CC3050-784A-4570-A2A2-94D3E4DF75FE}"/>
                  </a:ext>
                </a:extLst>
              </p:cNvPr>
              <p:cNvSpPr/>
              <p:nvPr/>
            </p:nvSpPr>
            <p:spPr>
              <a:xfrm flipH="1" flipV="1">
                <a:off x="3357726" y="583063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1" name="Right Triangle 50">
                <a:extLst>
                  <a:ext uri="{FF2B5EF4-FFF2-40B4-BE49-F238E27FC236}">
                    <a16:creationId xmlns:a16="http://schemas.microsoft.com/office/drawing/2014/main" id="{F4882FD6-0BF0-4B0C-A512-00D4F53A9E3F}"/>
                  </a:ext>
                </a:extLst>
              </p:cNvPr>
              <p:cNvSpPr/>
              <p:nvPr/>
            </p:nvSpPr>
            <p:spPr>
              <a:xfrm flipH="1">
                <a:off x="3246526" y="7451617"/>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52" name="Rectangle 51">
              <a:extLst>
                <a:ext uri="{FF2B5EF4-FFF2-40B4-BE49-F238E27FC236}">
                  <a16:creationId xmlns:a16="http://schemas.microsoft.com/office/drawing/2014/main" id="{73E0FF99-6413-486B-84DA-BC8955231BBC}"/>
                </a:ext>
              </a:extLst>
            </p:cNvPr>
            <p:cNvSpPr/>
            <p:nvPr/>
          </p:nvSpPr>
          <p:spPr>
            <a:xfrm>
              <a:off x="2002818" y="5450698"/>
              <a:ext cx="1592872" cy="605422"/>
            </a:xfrm>
            <a:prstGeom prst="rect">
              <a:avLst/>
            </a:prstGeom>
          </p:spPr>
          <p:txBody>
            <a:bodyPr wrap="none">
              <a:spAutoFit/>
            </a:bodyPr>
            <a:lstStyle/>
            <a:p>
              <a:pPr defTabSz="761970" fontAlgn="base">
                <a:spcBef>
                  <a:spcPct val="0"/>
                </a:spcBef>
                <a:spcAft>
                  <a:spcPct val="0"/>
                </a:spcAft>
              </a:pPr>
              <a:r>
                <a:rPr lang="en-US" sz="1667" b="1" spc="-142">
                  <a:solidFill>
                    <a:prstClr val="white"/>
                  </a:solidFill>
                  <a:latin typeface="Arial Black" panose="020B0A04020102020204" pitchFamily="34" charset="0"/>
                </a:rPr>
                <a:t>BOARDING &amp; </a:t>
              </a:r>
            </a:p>
            <a:p>
              <a:pPr algn="ctr" defTabSz="761970" fontAlgn="base">
                <a:spcBef>
                  <a:spcPct val="0"/>
                </a:spcBef>
                <a:spcAft>
                  <a:spcPct val="0"/>
                </a:spcAft>
              </a:pPr>
              <a:r>
                <a:rPr lang="en-US" sz="1667" b="1" spc="-142">
                  <a:solidFill>
                    <a:prstClr val="white"/>
                  </a:solidFill>
                  <a:latin typeface="Arial Black" panose="020B0A04020102020204" pitchFamily="34" charset="0"/>
                </a:rPr>
                <a:t>ALIGHTING</a:t>
              </a:r>
              <a:endParaRPr lang="en-US" sz="1667">
                <a:solidFill>
                  <a:prstClr val="white"/>
                </a:solidFill>
                <a:latin typeface="Arial Black" panose="020B0A04020102020204" pitchFamily="34" charset="0"/>
              </a:endParaRPr>
            </a:p>
          </p:txBody>
        </p:sp>
      </p:grpSp>
      <p:grpSp>
        <p:nvGrpSpPr>
          <p:cNvPr id="15" name="Group 14" descr="Paying Fare">
            <a:extLst>
              <a:ext uri="{FF2B5EF4-FFF2-40B4-BE49-F238E27FC236}">
                <a16:creationId xmlns:a16="http://schemas.microsoft.com/office/drawing/2014/main" id="{9954B4E8-5DD1-44F4-AD23-B2EB2DAD7D3A}"/>
              </a:ext>
            </a:extLst>
          </p:cNvPr>
          <p:cNvGrpSpPr/>
          <p:nvPr/>
        </p:nvGrpSpPr>
        <p:grpSpPr>
          <a:xfrm>
            <a:off x="3967526" y="4862549"/>
            <a:ext cx="2118072" cy="1839413"/>
            <a:chOff x="3967526" y="4862549"/>
            <a:chExt cx="2118072" cy="1839413"/>
          </a:xfrm>
        </p:grpSpPr>
        <p:grpSp>
          <p:nvGrpSpPr>
            <p:cNvPr id="8" name="Group 7" descr="Back of man in red jacket handing the seated bus driver money to get on the bus. ">
              <a:extLst>
                <a:ext uri="{FF2B5EF4-FFF2-40B4-BE49-F238E27FC236}">
                  <a16:creationId xmlns:a16="http://schemas.microsoft.com/office/drawing/2014/main" id="{3F657C62-A633-40C0-AD07-573BE27BDAF1}"/>
                </a:ext>
              </a:extLst>
            </p:cNvPr>
            <p:cNvGrpSpPr/>
            <p:nvPr/>
          </p:nvGrpSpPr>
          <p:grpSpPr>
            <a:xfrm>
              <a:off x="3967526" y="4862549"/>
              <a:ext cx="2118072" cy="1839413"/>
              <a:chOff x="7791033" y="5287139"/>
              <a:chExt cx="2541686" cy="2207295"/>
            </a:xfrm>
          </p:grpSpPr>
          <p:pic>
            <p:nvPicPr>
              <p:cNvPr id="17" name="Picture 16">
                <a:extLst>
                  <a:ext uri="{FF2B5EF4-FFF2-40B4-BE49-F238E27FC236}">
                    <a16:creationId xmlns:a16="http://schemas.microsoft.com/office/drawing/2014/main" id="{C3BDFF59-8310-4C68-AE0C-E87DB4AB9BC2}"/>
                  </a:ext>
                </a:extLst>
              </p:cNvPr>
              <p:cNvPicPr>
                <a:picLocks noChangeAspect="1"/>
              </p:cNvPicPr>
              <p:nvPr/>
            </p:nvPicPr>
            <p:blipFill rotWithShape="1">
              <a:blip r:embed="rId15" cstate="email">
                <a:extLst>
                  <a:ext uri="{BEBA8EAE-BF5A-486C-A8C5-ECC9F3942E4B}">
                    <a14:imgProps xmlns:a14="http://schemas.microsoft.com/office/drawing/2010/main">
                      <a14:imgLayer r:embed="rId16">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7791036" y="5289737"/>
                <a:ext cx="2478023" cy="2173676"/>
              </a:xfrm>
              <a:prstGeom prst="rect">
                <a:avLst/>
              </a:prstGeom>
            </p:spPr>
          </p:pic>
          <p:sp>
            <p:nvSpPr>
              <p:cNvPr id="7" name="Right Triangle 6">
                <a:extLst>
                  <a:ext uri="{FF2B5EF4-FFF2-40B4-BE49-F238E27FC236}">
                    <a16:creationId xmlns:a16="http://schemas.microsoft.com/office/drawing/2014/main" id="{E203E200-2D6E-4FF6-8F99-67C223EDE7A4}"/>
                  </a:ext>
                </a:extLst>
              </p:cNvPr>
              <p:cNvSpPr/>
              <p:nvPr/>
            </p:nvSpPr>
            <p:spPr>
              <a:xfrm>
                <a:off x="7791034" y="6908126"/>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0" name="Right Triangle 19">
                <a:extLst>
                  <a:ext uri="{FF2B5EF4-FFF2-40B4-BE49-F238E27FC236}">
                    <a16:creationId xmlns:a16="http://schemas.microsoft.com/office/drawing/2014/main" id="{AFF7FA2B-9FB6-4CDB-946E-90CB3FBE6607}"/>
                  </a:ext>
                </a:extLst>
              </p:cNvPr>
              <p:cNvSpPr/>
              <p:nvPr/>
            </p:nvSpPr>
            <p:spPr>
              <a:xfrm flipV="1">
                <a:off x="7791033" y="5287139"/>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1" name="Right Triangle 20">
                <a:extLst>
                  <a:ext uri="{FF2B5EF4-FFF2-40B4-BE49-F238E27FC236}">
                    <a16:creationId xmlns:a16="http://schemas.microsoft.com/office/drawing/2014/main" id="{92836807-67EB-4B92-A1C2-CA38224B2F5A}"/>
                  </a:ext>
                </a:extLst>
              </p:cNvPr>
              <p:cNvSpPr/>
              <p:nvPr/>
            </p:nvSpPr>
            <p:spPr>
              <a:xfrm flipH="1" flipV="1">
                <a:off x="9034567" y="5287139"/>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2" name="Right Triangle 21">
                <a:extLst>
                  <a:ext uri="{FF2B5EF4-FFF2-40B4-BE49-F238E27FC236}">
                    <a16:creationId xmlns:a16="http://schemas.microsoft.com/office/drawing/2014/main" id="{CCB78ECC-BB1D-4C44-87D8-02A5913014AD}"/>
                  </a:ext>
                </a:extLst>
              </p:cNvPr>
              <p:cNvSpPr/>
              <p:nvPr/>
            </p:nvSpPr>
            <p:spPr>
              <a:xfrm flipH="1">
                <a:off x="8967801" y="6908125"/>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18" name="Rectangle 17"/>
            <p:cNvSpPr/>
            <p:nvPr/>
          </p:nvSpPr>
          <p:spPr>
            <a:xfrm>
              <a:off x="4183312" y="5518768"/>
              <a:ext cx="1554977" cy="348878"/>
            </a:xfrm>
            <a:prstGeom prst="rect">
              <a:avLst/>
            </a:prstGeom>
          </p:spPr>
          <p:txBody>
            <a:bodyPr wrap="none">
              <a:spAutoFit/>
            </a:bodyPr>
            <a:lstStyle/>
            <a:p>
              <a:pPr defTabSz="761970" fontAlgn="base">
                <a:spcBef>
                  <a:spcPct val="0"/>
                </a:spcBef>
                <a:spcAft>
                  <a:spcPct val="0"/>
                </a:spcAft>
              </a:pPr>
              <a:r>
                <a:rPr lang="en-US" sz="1667" b="1" spc="-142">
                  <a:solidFill>
                    <a:prstClr val="white"/>
                  </a:solidFill>
                  <a:latin typeface="Arial Black" panose="020B0A04020102020204" pitchFamily="34" charset="0"/>
                </a:rPr>
                <a:t>PAYING FARE</a:t>
              </a:r>
              <a:endParaRPr lang="en-US" sz="1667">
                <a:solidFill>
                  <a:prstClr val="white"/>
                </a:solidFill>
                <a:latin typeface="Arial Black" panose="020B0A04020102020204" pitchFamily="34" charset="0"/>
              </a:endParaRPr>
            </a:p>
          </p:txBody>
        </p:sp>
      </p:grpSp>
      <p:grpSp>
        <p:nvGrpSpPr>
          <p:cNvPr id="29" name="Group 28" descr="Securement">
            <a:extLst>
              <a:ext uri="{FF2B5EF4-FFF2-40B4-BE49-F238E27FC236}">
                <a16:creationId xmlns:a16="http://schemas.microsoft.com/office/drawing/2014/main" id="{4FCD207A-8477-41F0-9D65-0732B93FD6F1}"/>
              </a:ext>
            </a:extLst>
          </p:cNvPr>
          <p:cNvGrpSpPr/>
          <p:nvPr/>
        </p:nvGrpSpPr>
        <p:grpSpPr>
          <a:xfrm>
            <a:off x="6168554" y="4842966"/>
            <a:ext cx="2072503" cy="1884457"/>
            <a:chOff x="6168554" y="4842966"/>
            <a:chExt cx="2072503" cy="1884457"/>
          </a:xfrm>
        </p:grpSpPr>
        <p:grpSp>
          <p:nvGrpSpPr>
            <p:cNvPr id="27" name="Group 26" descr="Close up of the wheelchair securement area of AV shuttle. ">
              <a:extLst>
                <a:ext uri="{FF2B5EF4-FFF2-40B4-BE49-F238E27FC236}">
                  <a16:creationId xmlns:a16="http://schemas.microsoft.com/office/drawing/2014/main" id="{F8E6E43C-B684-4AAB-BADD-03544EAFA839}"/>
                </a:ext>
              </a:extLst>
            </p:cNvPr>
            <p:cNvGrpSpPr/>
            <p:nvPr/>
          </p:nvGrpSpPr>
          <p:grpSpPr>
            <a:xfrm>
              <a:off x="6168554" y="4842966"/>
              <a:ext cx="2072503" cy="1884457"/>
              <a:chOff x="10554345" y="5244603"/>
              <a:chExt cx="2487003" cy="2261348"/>
            </a:xfrm>
          </p:grpSpPr>
          <p:pic>
            <p:nvPicPr>
              <p:cNvPr id="16" name="Picture 2" descr="Image preview">
                <a:extLst>
                  <a:ext uri="{FF2B5EF4-FFF2-40B4-BE49-F238E27FC236}">
                    <a16:creationId xmlns:a16="http://schemas.microsoft.com/office/drawing/2014/main" id="{DDE79E4B-8D7A-400E-95C1-44F75AB874D5}"/>
                  </a:ext>
                </a:extLst>
              </p:cNvPr>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a:stretch/>
            </p:blipFill>
            <p:spPr bwMode="auto">
              <a:xfrm>
                <a:off x="10563323" y="5261016"/>
                <a:ext cx="2478025" cy="2202396"/>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Triangle 22">
                <a:extLst>
                  <a:ext uri="{FF2B5EF4-FFF2-40B4-BE49-F238E27FC236}">
                    <a16:creationId xmlns:a16="http://schemas.microsoft.com/office/drawing/2014/main" id="{79C64FEB-DC0B-42F8-B475-820F0E9FFEE6}"/>
                  </a:ext>
                </a:extLst>
              </p:cNvPr>
              <p:cNvSpPr/>
              <p:nvPr/>
            </p:nvSpPr>
            <p:spPr>
              <a:xfrm>
                <a:off x="10563322" y="6908126"/>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4" name="Right Triangle 23">
                <a:extLst>
                  <a:ext uri="{FF2B5EF4-FFF2-40B4-BE49-F238E27FC236}">
                    <a16:creationId xmlns:a16="http://schemas.microsoft.com/office/drawing/2014/main" id="{FCB4CAE5-C879-41E3-96AF-155BAB4F47C5}"/>
                  </a:ext>
                </a:extLst>
              </p:cNvPr>
              <p:cNvSpPr/>
              <p:nvPr/>
            </p:nvSpPr>
            <p:spPr>
              <a:xfrm flipH="1">
                <a:off x="11672119" y="6919642"/>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sp>
            <p:nvSpPr>
              <p:cNvPr id="25" name="Right Triangle 24">
                <a:extLst>
                  <a:ext uri="{FF2B5EF4-FFF2-40B4-BE49-F238E27FC236}">
                    <a16:creationId xmlns:a16="http://schemas.microsoft.com/office/drawing/2014/main" id="{AF9E6F3C-723A-417B-9EF2-2ED62ECFA7DA}"/>
                  </a:ext>
                </a:extLst>
              </p:cNvPr>
              <p:cNvSpPr/>
              <p:nvPr/>
            </p:nvSpPr>
            <p:spPr>
              <a:xfrm flipH="1" flipV="1">
                <a:off x="11802107" y="526133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6" name="Right Triangle 25">
                <a:extLst>
                  <a:ext uri="{FF2B5EF4-FFF2-40B4-BE49-F238E27FC236}">
                    <a16:creationId xmlns:a16="http://schemas.microsoft.com/office/drawing/2014/main" id="{8A5C1263-66D5-491A-8342-29CF1A4564C1}"/>
                  </a:ext>
                </a:extLst>
              </p:cNvPr>
              <p:cNvSpPr/>
              <p:nvPr/>
            </p:nvSpPr>
            <p:spPr>
              <a:xfrm flipV="1">
                <a:off x="10554345" y="5244603"/>
                <a:ext cx="1234490" cy="59478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grpSp>
        <p:sp>
          <p:nvSpPr>
            <p:cNvPr id="13" name="TextBox 12"/>
            <p:cNvSpPr txBox="1"/>
            <p:nvPr/>
          </p:nvSpPr>
          <p:spPr>
            <a:xfrm>
              <a:off x="6284306" y="5561792"/>
              <a:ext cx="1841685" cy="348878"/>
            </a:xfrm>
            <a:prstGeom prst="rect">
              <a:avLst/>
            </a:prstGeom>
            <a:noFill/>
          </p:spPr>
          <p:txBody>
            <a:bodyPr wrap="square" rtlCol="0">
              <a:spAutoFit/>
            </a:bodyPr>
            <a:lstStyle/>
            <a:p>
              <a:pPr defTabSz="761970" fontAlgn="base">
                <a:spcBef>
                  <a:spcPct val="0"/>
                </a:spcBef>
                <a:spcAft>
                  <a:spcPct val="0"/>
                </a:spcAft>
              </a:pPr>
              <a:r>
                <a:rPr lang="en-US" sz="1667" b="1">
                  <a:solidFill>
                    <a:prstClr val="white"/>
                  </a:solidFill>
                  <a:latin typeface="Arial Black" panose="020B0A04020102020204" pitchFamily="34" charset="0"/>
                </a:rPr>
                <a:t>SECUREMENT</a:t>
              </a:r>
            </a:p>
          </p:txBody>
        </p:sp>
      </p:grpSp>
      <p:grpSp>
        <p:nvGrpSpPr>
          <p:cNvPr id="30" name="Group 29" descr="Carrying Bags">
            <a:extLst>
              <a:ext uri="{FF2B5EF4-FFF2-40B4-BE49-F238E27FC236}">
                <a16:creationId xmlns:a16="http://schemas.microsoft.com/office/drawing/2014/main" id="{3F778C9F-FBB1-4632-B420-1BC5B7F825B6}"/>
              </a:ext>
            </a:extLst>
          </p:cNvPr>
          <p:cNvGrpSpPr/>
          <p:nvPr/>
        </p:nvGrpSpPr>
        <p:grpSpPr>
          <a:xfrm>
            <a:off x="8311110" y="4804000"/>
            <a:ext cx="2077369" cy="1884457"/>
            <a:chOff x="8311110" y="4804000"/>
            <a:chExt cx="2077369" cy="1884457"/>
          </a:xfrm>
        </p:grpSpPr>
        <p:grpSp>
          <p:nvGrpSpPr>
            <p:cNvPr id="2057" name="Group 2056" descr="Set of suitcases arranged artistically in an arrangement that resembles a chair.&#10;">
              <a:extLst>
                <a:ext uri="{FF2B5EF4-FFF2-40B4-BE49-F238E27FC236}">
                  <a16:creationId xmlns:a16="http://schemas.microsoft.com/office/drawing/2014/main" id="{209DBF69-7E19-49EE-BFD5-55D95902EB77}"/>
                </a:ext>
              </a:extLst>
            </p:cNvPr>
            <p:cNvGrpSpPr/>
            <p:nvPr/>
          </p:nvGrpSpPr>
          <p:grpSpPr>
            <a:xfrm>
              <a:off x="8311110" y="4804000"/>
              <a:ext cx="2077369" cy="1884457"/>
              <a:chOff x="10017641" y="5774726"/>
              <a:chExt cx="2492843" cy="2261348"/>
            </a:xfrm>
          </p:grpSpPr>
          <p:pic>
            <p:nvPicPr>
              <p:cNvPr id="2054" name="Picture 6" descr="Several suitcases stacked artistically to form the image of a chair.">
                <a:extLst>
                  <a:ext uri="{FF2B5EF4-FFF2-40B4-BE49-F238E27FC236}">
                    <a16:creationId xmlns:a16="http://schemas.microsoft.com/office/drawing/2014/main" id="{4A001AA9-739F-46E3-B8D4-B251BD36C069}"/>
                  </a:ext>
                </a:extLst>
              </p:cNvPr>
              <p:cNvPicPr>
                <a:picLocks noChangeAspect="1" noChangeArrowheads="1"/>
              </p:cNvPicPr>
              <p:nvPr/>
            </p:nvPicPr>
            <p:blipFill rotWithShape="1">
              <a:blip r:embed="rId18" cstate="email">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rcRect/>
              <a:stretch/>
            </p:blipFill>
            <p:spPr bwMode="auto">
              <a:xfrm>
                <a:off x="10020978" y="5774728"/>
                <a:ext cx="2489506" cy="2218808"/>
              </a:xfrm>
              <a:prstGeom prst="rect">
                <a:avLst/>
              </a:prstGeom>
              <a:noFill/>
              <a:extLst>
                <a:ext uri="{909E8E84-426E-40DD-AFC4-6F175D3DCCD1}">
                  <a14:hiddenFill xmlns:a14="http://schemas.microsoft.com/office/drawing/2010/main">
                    <a:solidFill>
                      <a:srgbClr val="FFFFFF"/>
                    </a:solidFill>
                  </a14:hiddenFill>
                </a:ext>
              </a:extLst>
            </p:spPr>
          </p:pic>
          <p:sp>
            <p:nvSpPr>
              <p:cNvPr id="69" name="Right Triangle 68">
                <a:extLst>
                  <a:ext uri="{FF2B5EF4-FFF2-40B4-BE49-F238E27FC236}">
                    <a16:creationId xmlns:a16="http://schemas.microsoft.com/office/drawing/2014/main" id="{DE858985-88C1-486E-8E78-CD7DF2303EA7}"/>
                  </a:ext>
                </a:extLst>
              </p:cNvPr>
              <p:cNvSpPr/>
              <p:nvPr/>
            </p:nvSpPr>
            <p:spPr>
              <a:xfrm>
                <a:off x="10017641" y="7438249"/>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0" name="Right Triangle 69">
                <a:extLst>
                  <a:ext uri="{FF2B5EF4-FFF2-40B4-BE49-F238E27FC236}">
                    <a16:creationId xmlns:a16="http://schemas.microsoft.com/office/drawing/2014/main" id="{72EB3B2F-546F-46AB-867A-446E2B0EB7DD}"/>
                  </a:ext>
                </a:extLst>
              </p:cNvPr>
              <p:cNvSpPr/>
              <p:nvPr/>
            </p:nvSpPr>
            <p:spPr>
              <a:xfrm flipH="1">
                <a:off x="11138313" y="7449765"/>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sp>
            <p:nvSpPr>
              <p:cNvPr id="71" name="Right Triangle 70">
                <a:extLst>
                  <a:ext uri="{FF2B5EF4-FFF2-40B4-BE49-F238E27FC236}">
                    <a16:creationId xmlns:a16="http://schemas.microsoft.com/office/drawing/2014/main" id="{BE549695-C103-47DF-99F8-6AAB1366DE44}"/>
                  </a:ext>
                </a:extLst>
              </p:cNvPr>
              <p:cNvSpPr/>
              <p:nvPr/>
            </p:nvSpPr>
            <p:spPr>
              <a:xfrm flipH="1" flipV="1">
                <a:off x="11268301" y="5774829"/>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2" name="Right Triangle 71">
                <a:extLst>
                  <a:ext uri="{FF2B5EF4-FFF2-40B4-BE49-F238E27FC236}">
                    <a16:creationId xmlns:a16="http://schemas.microsoft.com/office/drawing/2014/main" id="{A26539D0-BAFD-4A6E-9C8A-76C232843F6A}"/>
                  </a:ext>
                </a:extLst>
              </p:cNvPr>
              <p:cNvSpPr/>
              <p:nvPr/>
            </p:nvSpPr>
            <p:spPr>
              <a:xfrm flipV="1">
                <a:off x="10020539" y="5774726"/>
                <a:ext cx="1234490" cy="59478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grpSp>
        <p:sp>
          <p:nvSpPr>
            <p:cNvPr id="73" name="TextBox 72">
              <a:extLst>
                <a:ext uri="{FF2B5EF4-FFF2-40B4-BE49-F238E27FC236}">
                  <a16:creationId xmlns:a16="http://schemas.microsoft.com/office/drawing/2014/main" id="{D6F4A83E-AAD1-4338-A6A8-D54FA388750C}"/>
                </a:ext>
              </a:extLst>
            </p:cNvPr>
            <p:cNvSpPr txBox="1"/>
            <p:nvPr/>
          </p:nvSpPr>
          <p:spPr>
            <a:xfrm>
              <a:off x="8585125" y="5433553"/>
              <a:ext cx="1538011"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rPr>
                <a:t>CARRYING BAGS</a:t>
              </a:r>
            </a:p>
          </p:txBody>
        </p:sp>
      </p:gr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15</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802816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174168"/>
            <a:ext cx="7753047" cy="808038"/>
          </a:xfrm>
        </p:spPr>
        <p:txBody>
          <a:bodyPr vert="horz" lIns="0" tIns="45720" rIns="0" bIns="45720" rtlCol="0" anchor="ctr">
            <a:noAutofit/>
          </a:bodyPr>
          <a:lstStyle/>
          <a:p>
            <a:r>
              <a:rPr lang="en-US" b="1" dirty="0">
                <a:latin typeface="+mn-lt"/>
              </a:rPr>
              <a:t>FINDINGS:  CONCERNS WITH AV</a:t>
            </a:r>
          </a:p>
        </p:txBody>
      </p:sp>
      <p:sp>
        <p:nvSpPr>
          <p:cNvPr id="3" name="Content Placeholder 2"/>
          <p:cNvSpPr>
            <a:spLocks noGrp="1"/>
          </p:cNvSpPr>
          <p:nvPr>
            <p:ph idx="1"/>
          </p:nvPr>
        </p:nvSpPr>
        <p:spPr>
          <a:xfrm>
            <a:off x="609600" y="946916"/>
            <a:ext cx="7397447" cy="5774559"/>
          </a:xfrm>
        </p:spPr>
        <p:txBody>
          <a:bodyPr>
            <a:normAutofit fontScale="85000" lnSpcReduction="20000"/>
          </a:bodyPr>
          <a:lstStyle/>
          <a:p>
            <a:pPr>
              <a:lnSpc>
                <a:spcPct val="120000"/>
              </a:lnSpc>
              <a:spcBef>
                <a:spcPts val="0"/>
              </a:spcBef>
              <a:spcAft>
                <a:spcPts val="500"/>
              </a:spcAft>
            </a:pPr>
            <a:r>
              <a:rPr lang="en-US" sz="3917" dirty="0"/>
              <a:t>Vehicle accessibility critical</a:t>
            </a:r>
          </a:p>
          <a:p>
            <a:pPr lvl="1">
              <a:lnSpc>
                <a:spcPct val="120000"/>
              </a:lnSpc>
              <a:spcBef>
                <a:spcPts val="0"/>
              </a:spcBef>
              <a:spcAft>
                <a:spcPts val="250"/>
              </a:spcAft>
            </a:pPr>
            <a:r>
              <a:rPr lang="en-US" sz="3500" dirty="0"/>
              <a:t>Kneeling feature</a:t>
            </a:r>
          </a:p>
          <a:p>
            <a:pPr lvl="1">
              <a:lnSpc>
                <a:spcPct val="120000"/>
              </a:lnSpc>
              <a:spcBef>
                <a:spcPts val="0"/>
              </a:spcBef>
              <a:spcAft>
                <a:spcPts val="250"/>
              </a:spcAft>
            </a:pPr>
            <a:r>
              <a:rPr lang="en-US" sz="3500" dirty="0"/>
              <a:t>Wheelchair lifts</a:t>
            </a:r>
          </a:p>
          <a:p>
            <a:pPr lvl="1">
              <a:lnSpc>
                <a:spcPct val="120000"/>
              </a:lnSpc>
              <a:spcBef>
                <a:spcPts val="0"/>
              </a:spcBef>
              <a:spcAft>
                <a:spcPts val="1000"/>
              </a:spcAft>
            </a:pPr>
            <a:r>
              <a:rPr lang="en-US" sz="3500" dirty="0"/>
              <a:t>On-board audio capabilities &amp;</a:t>
            </a:r>
            <a:br>
              <a:rPr lang="en-US" sz="3500" dirty="0"/>
            </a:br>
            <a:r>
              <a:rPr lang="en-US" sz="3500" dirty="0"/>
              <a:t>multi-sensory supports</a:t>
            </a:r>
            <a:r>
              <a:rPr lang="en-US" sz="3250" dirty="0"/>
              <a:t> </a:t>
            </a:r>
          </a:p>
          <a:p>
            <a:pPr>
              <a:lnSpc>
                <a:spcPct val="120000"/>
              </a:lnSpc>
              <a:spcBef>
                <a:spcPts val="0"/>
              </a:spcBef>
              <a:spcAft>
                <a:spcPts val="500"/>
              </a:spcAft>
            </a:pPr>
            <a:r>
              <a:rPr lang="en-US" sz="3917" dirty="0"/>
              <a:t>Vehicle safety </a:t>
            </a:r>
          </a:p>
          <a:p>
            <a:pPr lvl="1">
              <a:lnSpc>
                <a:spcPct val="120000"/>
              </a:lnSpc>
              <a:spcBef>
                <a:spcPts val="0"/>
              </a:spcBef>
              <a:spcAft>
                <a:spcPts val="250"/>
              </a:spcAft>
            </a:pPr>
            <a:r>
              <a:rPr lang="en-US" sz="3500" dirty="0"/>
              <a:t>On-board cameras</a:t>
            </a:r>
          </a:p>
          <a:p>
            <a:pPr lvl="1">
              <a:lnSpc>
                <a:spcPct val="120000"/>
              </a:lnSpc>
              <a:spcBef>
                <a:spcPts val="0"/>
              </a:spcBef>
              <a:spcAft>
                <a:spcPts val="250"/>
              </a:spcAft>
            </a:pPr>
            <a:r>
              <a:rPr lang="en-US" sz="3500" dirty="0"/>
              <a:t>Capable audio and visual sensors</a:t>
            </a:r>
          </a:p>
          <a:p>
            <a:pPr lvl="1">
              <a:lnSpc>
                <a:spcPct val="120000"/>
              </a:lnSpc>
              <a:spcBef>
                <a:spcPts val="0"/>
              </a:spcBef>
              <a:spcAft>
                <a:spcPts val="250"/>
              </a:spcAft>
            </a:pPr>
            <a:r>
              <a:rPr lang="en-US" sz="3500" dirty="0"/>
              <a:t>On-board attendant</a:t>
            </a:r>
          </a:p>
          <a:p>
            <a:pPr lvl="1">
              <a:lnSpc>
                <a:spcPct val="120000"/>
              </a:lnSpc>
              <a:spcBef>
                <a:spcPts val="0"/>
              </a:spcBef>
              <a:spcAft>
                <a:spcPts val="250"/>
              </a:spcAft>
            </a:pPr>
            <a:r>
              <a:rPr lang="en-US" sz="3500" dirty="0"/>
              <a:t>Three-point seatbelt configuration</a:t>
            </a:r>
          </a:p>
          <a:p>
            <a:pPr lvl="1">
              <a:lnSpc>
                <a:spcPct val="120000"/>
              </a:lnSpc>
              <a:spcBef>
                <a:spcPts val="0"/>
              </a:spcBef>
            </a:pPr>
            <a:r>
              <a:rPr lang="en-US" sz="3500" dirty="0"/>
              <a:t>Maintain speed with traffic flow</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16</a:t>
            </a:fld>
            <a:endParaRPr lang="en-US">
              <a:solidFill>
                <a:prstClr val="black">
                  <a:tint val="75000"/>
                </a:prstClr>
              </a:solidFill>
              <a:latin typeface="Arial" charset="0"/>
            </a:endParaRPr>
          </a:p>
        </p:txBody>
      </p:sp>
      <p:pic>
        <p:nvPicPr>
          <p:cNvPr id="7" name="Picture 6" descr="Multi-lane highway with heavy traffic depicted from the rear of the vehicles. All of the vehicles have break lights visible and the bottom of the MUTCD sign shown says 3/4 mile."/>
          <p:cNvPicPr>
            <a:picLocks noChangeAspect="1"/>
          </p:cNvPicPr>
          <p:nvPr/>
        </p:nvPicPr>
        <p:blipFill rotWithShape="1">
          <a:blip r:embed="rId3">
            <a:extLst>
              <a:ext uri="{28A0092B-C50C-407E-A947-70E740481C1C}">
                <a14:useLocalDpi xmlns:a14="http://schemas.microsoft.com/office/drawing/2010/main" val="0"/>
              </a:ext>
            </a:extLst>
          </a:blip>
          <a:srcRect t="-556" b="-1"/>
          <a:stretch/>
        </p:blipFill>
        <p:spPr>
          <a:xfrm>
            <a:off x="7815943" y="-64685"/>
            <a:ext cx="4376058" cy="7114370"/>
          </a:xfrm>
          <a:prstGeom prst="rect">
            <a:avLst/>
          </a:prstGeom>
        </p:spPr>
      </p:pic>
    </p:spTree>
    <p:extLst>
      <p:ext uri="{BB962C8B-B14F-4D97-AF65-F5344CB8AC3E}">
        <p14:creationId xmlns:p14="http://schemas.microsoft.com/office/powerpoint/2010/main" val="1047019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48" y="87533"/>
            <a:ext cx="10515600" cy="1325563"/>
          </a:xfrm>
        </p:spPr>
        <p:txBody>
          <a:bodyPr vert="horz" lIns="0" tIns="45720" rIns="0" bIns="45720" rtlCol="0" anchor="ctr">
            <a:noAutofit/>
          </a:bodyPr>
          <a:lstStyle/>
          <a:p>
            <a:r>
              <a:rPr lang="en-US" b="1" dirty="0">
                <a:latin typeface="+mn-lt"/>
              </a:rPr>
              <a:t>FINDINGS:  CONCERNS WITH AV</a:t>
            </a:r>
          </a:p>
        </p:txBody>
      </p:sp>
      <p:sp>
        <p:nvSpPr>
          <p:cNvPr id="3" name="Content Placeholder 2"/>
          <p:cNvSpPr>
            <a:spLocks noGrp="1"/>
          </p:cNvSpPr>
          <p:nvPr>
            <p:ph sz="half" idx="1"/>
          </p:nvPr>
        </p:nvSpPr>
        <p:spPr>
          <a:xfrm>
            <a:off x="349251" y="1575330"/>
            <a:ext cx="5708814" cy="4963583"/>
          </a:xfrm>
        </p:spPr>
        <p:txBody>
          <a:bodyPr>
            <a:normAutofit/>
          </a:bodyPr>
          <a:lstStyle/>
          <a:p>
            <a:pPr>
              <a:lnSpc>
                <a:spcPct val="120000"/>
              </a:lnSpc>
              <a:spcBef>
                <a:spcPts val="0"/>
              </a:spcBef>
              <a:spcAft>
                <a:spcPts val="500"/>
              </a:spcAft>
            </a:pPr>
            <a:r>
              <a:rPr lang="en-US" sz="3667" dirty="0"/>
              <a:t>Communication interface</a:t>
            </a:r>
          </a:p>
          <a:p>
            <a:pPr lvl="1">
              <a:lnSpc>
                <a:spcPct val="120000"/>
              </a:lnSpc>
              <a:spcBef>
                <a:spcPts val="0"/>
              </a:spcBef>
              <a:spcAft>
                <a:spcPts val="1000"/>
              </a:spcAft>
            </a:pPr>
            <a:r>
              <a:rPr lang="en-US" sz="3000" dirty="0"/>
              <a:t>How can I schedule my trip?</a:t>
            </a:r>
          </a:p>
          <a:p>
            <a:pPr lvl="1">
              <a:lnSpc>
                <a:spcPct val="100000"/>
              </a:lnSpc>
              <a:spcBef>
                <a:spcPts val="0"/>
              </a:spcBef>
              <a:spcAft>
                <a:spcPts val="1000"/>
              </a:spcAft>
            </a:pPr>
            <a:r>
              <a:rPr lang="en-US" sz="3000" dirty="0"/>
              <a:t>Can I engage in a ‘conversation’ </a:t>
            </a:r>
            <a:br>
              <a:rPr lang="en-US" sz="3000" dirty="0"/>
            </a:br>
            <a:r>
              <a:rPr lang="en-US" sz="3000" dirty="0"/>
              <a:t>with the AV communication interface?</a:t>
            </a:r>
          </a:p>
          <a:p>
            <a:pPr lvl="1">
              <a:lnSpc>
                <a:spcPct val="100000"/>
              </a:lnSpc>
              <a:spcBef>
                <a:spcPts val="0"/>
              </a:spcBef>
              <a:spcAft>
                <a:spcPts val="500"/>
              </a:spcAft>
            </a:pPr>
            <a:r>
              <a:rPr lang="en-US" sz="3000" dirty="0"/>
              <a:t>Can I secure live assistance via the communication interface?</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17</a:t>
            </a:fld>
            <a:endParaRPr lang="en-US">
              <a:solidFill>
                <a:prstClr val="black">
                  <a:tint val="75000"/>
                </a:prstClr>
              </a:solidFill>
              <a:latin typeface="Arial" charset="0"/>
            </a:endParaRPr>
          </a:p>
        </p:txBody>
      </p:sp>
      <p:pic>
        <p:nvPicPr>
          <p:cNvPr id="4" name="Picture 3" descr="Young white woman with brown hair up wearing a white blouse is sitting in the driver's seat of a self-driving car while reading a magazine. There is a traditional steering wheel that she is propping the magazine against. The dashboard is very futuristic looking with many lights and screens. In the background it appears she is on a multi-lane roadway as other vehicles are passing he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65277" y="1862688"/>
            <a:ext cx="5726723" cy="3817815"/>
          </a:xfrm>
          <a:prstGeom prst="rect">
            <a:avLst/>
          </a:prstGeom>
        </p:spPr>
      </p:pic>
    </p:spTree>
    <p:extLst>
      <p:ext uri="{BB962C8B-B14F-4D97-AF65-F5344CB8AC3E}">
        <p14:creationId xmlns:p14="http://schemas.microsoft.com/office/powerpoint/2010/main" val="27843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457201"/>
            <a:ext cx="8001000" cy="808038"/>
          </a:xfrm>
        </p:spPr>
        <p:txBody>
          <a:bodyPr vert="horz" lIns="0" tIns="45720" rIns="0" bIns="45720" rtlCol="0" anchor="ctr">
            <a:noAutofit/>
          </a:bodyPr>
          <a:lstStyle/>
          <a:p>
            <a:r>
              <a:rPr lang="en-US" b="1" dirty="0">
                <a:latin typeface="+mn-lt"/>
              </a:rPr>
              <a:t>FINDINGS:  CONCERNS WITH AV</a:t>
            </a:r>
          </a:p>
        </p:txBody>
      </p:sp>
      <p:sp>
        <p:nvSpPr>
          <p:cNvPr id="3" name="Content Placeholder 2"/>
          <p:cNvSpPr>
            <a:spLocks noGrp="1"/>
          </p:cNvSpPr>
          <p:nvPr>
            <p:ph idx="1"/>
          </p:nvPr>
        </p:nvSpPr>
        <p:spPr>
          <a:xfrm>
            <a:off x="609599" y="1574802"/>
            <a:ext cx="7397448" cy="4533900"/>
          </a:xfrm>
        </p:spPr>
        <p:txBody>
          <a:bodyPr>
            <a:normAutofit/>
          </a:bodyPr>
          <a:lstStyle/>
          <a:p>
            <a:pPr marL="0" indent="0">
              <a:spcBef>
                <a:spcPts val="0"/>
              </a:spcBef>
              <a:buNone/>
            </a:pPr>
            <a:endParaRPr lang="en-US" dirty="0"/>
          </a:p>
          <a:p>
            <a:pPr>
              <a:lnSpc>
                <a:spcPct val="150000"/>
              </a:lnSpc>
              <a:spcBef>
                <a:spcPts val="0"/>
              </a:spcBef>
            </a:pPr>
            <a:r>
              <a:rPr lang="en-US" sz="3667" dirty="0"/>
              <a:t>Comfort and design</a:t>
            </a:r>
          </a:p>
          <a:p>
            <a:pPr>
              <a:lnSpc>
                <a:spcPct val="150000"/>
              </a:lnSpc>
              <a:spcBef>
                <a:spcPts val="0"/>
              </a:spcBef>
            </a:pPr>
            <a:r>
              <a:rPr lang="en-US" sz="3667" dirty="0"/>
              <a:t>Availability</a:t>
            </a:r>
          </a:p>
          <a:p>
            <a:pPr>
              <a:lnSpc>
                <a:spcPct val="150000"/>
              </a:lnSpc>
              <a:spcBef>
                <a:spcPts val="0"/>
              </a:spcBef>
            </a:pPr>
            <a:r>
              <a:rPr lang="en-US" sz="3667" dirty="0"/>
              <a:t>Cost</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18</a:t>
            </a:fld>
            <a:endParaRPr lang="en-US">
              <a:solidFill>
                <a:prstClr val="black">
                  <a:tint val="75000"/>
                </a:prstClr>
              </a:solidFill>
              <a:latin typeface="Arial" charset="0"/>
            </a:endParaRPr>
          </a:p>
        </p:txBody>
      </p:sp>
      <p:pic>
        <p:nvPicPr>
          <p:cNvPr id="3074" name="Picture 2" descr="The Olli Shuttle stopped on the street with the door open and the sidewalk in front. Inside there is a man with a yellow shirt and khaki shorts near the door who is turning to look at a man in a red shirt and khaki pants who is standing up near the seats. ">
            <a:extLst>
              <a:ext uri="{FF2B5EF4-FFF2-40B4-BE49-F238E27FC236}">
                <a16:creationId xmlns:a16="http://schemas.microsoft.com/office/drawing/2014/main" id="{4A35E4C8-B46C-421D-914D-70F1800967E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72928" y="1524001"/>
            <a:ext cx="6219073" cy="466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742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83" y="375709"/>
            <a:ext cx="10515600" cy="1325563"/>
          </a:xfrm>
        </p:spPr>
        <p:txBody>
          <a:bodyPr>
            <a:normAutofit/>
          </a:bodyPr>
          <a:lstStyle/>
          <a:p>
            <a:pPr algn="ctr"/>
            <a:r>
              <a:rPr lang="en-US" sz="4500" b="1">
                <a:latin typeface="+mn-lt"/>
              </a:rPr>
              <a:t>CONCLUSIONS &amp; TAKEAWAYS</a:t>
            </a:r>
          </a:p>
        </p:txBody>
      </p:sp>
      <p:sp>
        <p:nvSpPr>
          <p:cNvPr id="4" name="Slide Number Placeholder 3"/>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19</a:t>
            </a:fld>
            <a:endParaRPr lang="en-US">
              <a:solidFill>
                <a:prstClr val="black">
                  <a:tint val="75000"/>
                </a:prstClr>
              </a:solidFill>
              <a:latin typeface="Arial" charset="0"/>
            </a:endParaRPr>
          </a:p>
        </p:txBody>
      </p:sp>
      <p:graphicFrame>
        <p:nvGraphicFramePr>
          <p:cNvPr id="3" name="Diagram 2" descr="Group of takeaways arranged in boxes of light blue with black text."/>
          <p:cNvGraphicFramePr/>
          <p:nvPr/>
        </p:nvGraphicFramePr>
        <p:xfrm>
          <a:off x="268941" y="1434353"/>
          <a:ext cx="11788588" cy="5287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474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F5F16B-A55B-489D-8A1A-316A4FE75F4F}"/>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426402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838200" y="1122362"/>
            <a:ext cx="5682343" cy="3069493"/>
          </a:xfrm>
        </p:spPr>
        <p:txBody>
          <a:bodyPr anchor="ctr">
            <a:normAutofit/>
          </a:bodyPr>
          <a:lstStyle/>
          <a:p>
            <a:r>
              <a:rPr lang="en-US" sz="4000"/>
              <a:t>Inclusive Design of Autonomous Vehicles: </a:t>
            </a:r>
            <a:br>
              <a:rPr lang="en-US" sz="4000"/>
            </a:br>
            <a:r>
              <a:rPr lang="en-US" sz="4000"/>
              <a:t>A Public Dialogue</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r>
              <a:rPr lang="en-US" sz="2400"/>
              <a:t>Accessibility for Passengers with Sensory and Cognitive Disabilities:  Part 1</a:t>
            </a:r>
          </a:p>
          <a:p>
            <a:r>
              <a:rPr lang="en-US" sz="2400" i="1"/>
              <a:t>Ride hailing and on-board communication</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89635" y="5646055"/>
            <a:ext cx="1099415" cy="1084039"/>
          </a:xfrm>
          <a:prstGeom prst="rect">
            <a:avLst/>
          </a:prstGeom>
        </p:spPr>
      </p:pic>
      <p:pic>
        <p:nvPicPr>
          <p:cNvPr id="6" name="Picture 5" descr="Office of disability employment policy logo">
            <a:extLst>
              <a:ext uri="{FF2B5EF4-FFF2-40B4-BE49-F238E27FC236}">
                <a16:creationId xmlns:a16="http://schemas.microsoft.com/office/drawing/2014/main" id="{A39DBC37-D040-4D96-96F0-006EEA99DB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2120" y="5583554"/>
            <a:ext cx="853440" cy="1209040"/>
          </a:xfrm>
          <a:prstGeom prst="rect">
            <a:avLst/>
          </a:prstGeom>
        </p:spPr>
      </p:pic>
      <p:pic>
        <p:nvPicPr>
          <p:cNvPr id="8" name="Picture 7" descr="Administration for community living logo">
            <a:extLst>
              <a:ext uri="{FF2B5EF4-FFF2-40B4-BE49-F238E27FC236}">
                <a16:creationId xmlns:a16="http://schemas.microsoft.com/office/drawing/2014/main" id="{EB1A700C-F4E5-4018-8AD9-07D7F9C8DA9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92983" y="5751512"/>
            <a:ext cx="1960793" cy="881746"/>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418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For More Information</a:t>
            </a:r>
          </a:p>
        </p:txBody>
      </p:sp>
      <p:sp>
        <p:nvSpPr>
          <p:cNvPr id="3" name="Content Placeholder 2"/>
          <p:cNvSpPr>
            <a:spLocks noGrp="1"/>
          </p:cNvSpPr>
          <p:nvPr>
            <p:ph sz="half" idx="1"/>
          </p:nvPr>
        </p:nvSpPr>
        <p:spPr>
          <a:xfrm>
            <a:off x="838200" y="1782216"/>
            <a:ext cx="5648475" cy="2843137"/>
          </a:xfrm>
        </p:spPr>
        <p:txBody>
          <a:bodyPr>
            <a:normAutofit/>
          </a:bodyPr>
          <a:lstStyle/>
          <a:p>
            <a:pPr marL="0" indent="0" algn="ctr">
              <a:spcBef>
                <a:spcPts val="833"/>
              </a:spcBef>
              <a:buNone/>
            </a:pPr>
            <a:endParaRPr lang="en-US" sz="3000" dirty="0">
              <a:solidFill>
                <a:srgbClr val="C00000"/>
              </a:solidFill>
            </a:endParaRPr>
          </a:p>
          <a:p>
            <a:pPr marL="0" indent="0" algn="ctr">
              <a:spcBef>
                <a:spcPts val="833"/>
              </a:spcBef>
              <a:buNone/>
            </a:pPr>
            <a:r>
              <a:rPr lang="en-US" sz="3000" b="1" dirty="0" err="1"/>
              <a:t>Cecila</a:t>
            </a:r>
            <a:r>
              <a:rPr lang="en-US" sz="3000" b="1" dirty="0"/>
              <a:t> Feeley, Ph.D.</a:t>
            </a:r>
            <a:br>
              <a:rPr lang="en-US" sz="3000" b="1" dirty="0"/>
            </a:br>
            <a:r>
              <a:rPr lang="en-US" sz="2667" dirty="0"/>
              <a:t>Transportation Autism Project Manager</a:t>
            </a:r>
            <a:br>
              <a:rPr lang="en-US" sz="2667" dirty="0"/>
            </a:br>
            <a:r>
              <a:rPr lang="en-US" sz="2667" dirty="0"/>
              <a:t>848.445.2975 / </a:t>
            </a:r>
            <a:r>
              <a:rPr lang="en-US" sz="2667" dirty="0">
                <a:solidFill>
                  <a:srgbClr val="C00000"/>
                </a:solidFill>
              </a:rPr>
              <a:t>cfeeley@soe.rutgers.edu</a:t>
            </a:r>
          </a:p>
          <a:p>
            <a:pPr marL="0" indent="0" algn="ctr">
              <a:spcBef>
                <a:spcPts val="833"/>
              </a:spcBef>
              <a:buNone/>
            </a:pPr>
            <a:endParaRPr lang="en-US" sz="3000" dirty="0">
              <a:solidFill>
                <a:srgbClr val="C00000"/>
              </a:solidFill>
            </a:endParaRPr>
          </a:p>
          <a:p>
            <a:pPr marL="0" indent="0" algn="ctr">
              <a:spcBef>
                <a:spcPts val="0"/>
              </a:spcBef>
              <a:buNone/>
            </a:pPr>
            <a:endParaRPr lang="en-US" sz="3000" dirty="0"/>
          </a:p>
        </p:txBody>
      </p:sp>
      <p:sp>
        <p:nvSpPr>
          <p:cNvPr id="5" name="Content Placeholder 4"/>
          <p:cNvSpPr>
            <a:spLocks noGrp="1"/>
          </p:cNvSpPr>
          <p:nvPr>
            <p:ph sz="half" idx="2"/>
          </p:nvPr>
        </p:nvSpPr>
        <p:spPr>
          <a:xfrm>
            <a:off x="6268492" y="1786432"/>
            <a:ext cx="5181600" cy="2424566"/>
          </a:xfrm>
        </p:spPr>
        <p:txBody>
          <a:bodyPr>
            <a:normAutofit/>
          </a:bodyPr>
          <a:lstStyle/>
          <a:p>
            <a:pPr marL="0" indent="0" algn="ctr">
              <a:spcBef>
                <a:spcPts val="833"/>
              </a:spcBef>
              <a:buNone/>
            </a:pPr>
            <a:endParaRPr lang="en-US" sz="2667" b="1"/>
          </a:p>
          <a:p>
            <a:pPr marL="0" indent="0" algn="ctr">
              <a:spcBef>
                <a:spcPts val="833"/>
              </a:spcBef>
              <a:buNone/>
            </a:pPr>
            <a:r>
              <a:rPr lang="en-US" sz="3000" b="1"/>
              <a:t>Andrea Lubin, M.S.</a:t>
            </a:r>
            <a:br>
              <a:rPr lang="en-US" sz="3000"/>
            </a:br>
            <a:r>
              <a:rPr lang="en-US" sz="2667"/>
              <a:t> Senior Researcher</a:t>
            </a:r>
            <a:br>
              <a:rPr lang="en-US" sz="2667"/>
            </a:br>
            <a:r>
              <a:rPr lang="en-US" sz="2667"/>
              <a:t>848.932.2861 / </a:t>
            </a:r>
            <a:r>
              <a:rPr lang="en-US" sz="2667">
                <a:solidFill>
                  <a:srgbClr val="C00000"/>
                </a:solidFill>
              </a:rPr>
              <a:t>annlubin@ejb.rutgers.edu</a:t>
            </a:r>
          </a:p>
        </p:txBody>
      </p:sp>
      <p:pic>
        <p:nvPicPr>
          <p:cNvPr id="7" name="Picture 6" descr="Rutgers logo that is in crimson red with Rutgers Shiel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46478" y="4631229"/>
            <a:ext cx="4912814" cy="1066800"/>
          </a:xfrm>
          <a:prstGeom prst="rect">
            <a:avLst/>
          </a:prstGeom>
        </p:spPr>
      </p:pic>
      <p:sp>
        <p:nvSpPr>
          <p:cNvPr id="4" name="Slide Number Placeholder 3"/>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20</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238870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05957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Dr. Robin N. Brewer</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dirty="0"/>
              <a:t>University of Michigan</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Robin Brewer portrait photograph.">
            <a:extLst>
              <a:ext uri="{FF2B5EF4-FFF2-40B4-BE49-F238E27FC236}">
                <a16:creationId xmlns:a16="http://schemas.microsoft.com/office/drawing/2014/main" id="{5F92BEBA-1366-4B7B-9994-83B8B1636614}"/>
              </a:ext>
            </a:extLst>
          </p:cNvPr>
          <p:cNvPicPr>
            <a:picLocks noChangeAspect="1"/>
          </p:cNvPicPr>
          <p:nvPr/>
        </p:nvPicPr>
        <p:blipFill rotWithShape="1">
          <a:blip r:embed="rId3"/>
          <a:srcRect l="11827" r="12077"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22</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421134558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4A099-CD74-48F6-8B8A-39E8EF9B1658}"/>
              </a:ext>
            </a:extLst>
          </p:cNvPr>
          <p:cNvSpPr>
            <a:spLocks noGrp="1"/>
          </p:cNvSpPr>
          <p:nvPr>
            <p:ph type="ctrTitle"/>
          </p:nvPr>
        </p:nvSpPr>
        <p:spPr>
          <a:xfrm>
            <a:off x="152400" y="1048043"/>
            <a:ext cx="4743157" cy="3278454"/>
          </a:xfrm>
        </p:spPr>
        <p:txBody>
          <a:bodyPr anchor="b">
            <a:normAutofit fontScale="90000"/>
          </a:bodyPr>
          <a:lstStyle/>
          <a:p>
            <a:pPr algn="l"/>
            <a:br>
              <a:rPr lang="en-US" sz="4100" dirty="0">
                <a:solidFill>
                  <a:schemeClr val="bg1"/>
                </a:solidFill>
              </a:rPr>
            </a:br>
            <a:r>
              <a:rPr lang="en-US" sz="4100" dirty="0">
                <a:solidFill>
                  <a:schemeClr val="bg1"/>
                </a:solidFill>
              </a:rPr>
              <a:t>Automated Vehicles for Blind and Low Vision People: </a:t>
            </a:r>
            <a:br>
              <a:rPr lang="en-US" sz="4100" dirty="0">
                <a:solidFill>
                  <a:schemeClr val="bg1"/>
                </a:solidFill>
              </a:rPr>
            </a:br>
            <a:r>
              <a:rPr lang="en-US" sz="4100" dirty="0">
                <a:solidFill>
                  <a:schemeClr val="bg1"/>
                </a:solidFill>
              </a:rPr>
              <a:t>Open Design Challenges</a:t>
            </a:r>
          </a:p>
        </p:txBody>
      </p:sp>
      <p:pic>
        <p:nvPicPr>
          <p:cNvPr id="4" name="Picture 3" descr="Navya driverless shuttle at University of MIchigan">
            <a:extLst>
              <a:ext uri="{FF2B5EF4-FFF2-40B4-BE49-F238E27FC236}">
                <a16:creationId xmlns:a16="http://schemas.microsoft.com/office/drawing/2014/main" id="{01BA8B48-F9D0-427A-AC56-BDEEFE6BDBC8}"/>
              </a:ext>
            </a:extLst>
          </p:cNvPr>
          <p:cNvPicPr>
            <a:picLocks noChangeAspect="1"/>
          </p:cNvPicPr>
          <p:nvPr/>
        </p:nvPicPr>
        <p:blipFill rotWithShape="1">
          <a:blip r:embed="rId3"/>
          <a:srcRect l="12368" t="8783" r="21862" b="310"/>
          <a:stretch/>
        </p:blipFill>
        <p:spPr>
          <a:xfrm>
            <a:off x="4895557" y="1"/>
            <a:ext cx="7296443" cy="6858000"/>
          </a:xfrm>
          <a:prstGeom prst="rect">
            <a:avLst/>
          </a:prstGeom>
        </p:spPr>
      </p:pic>
      <p:sp>
        <p:nvSpPr>
          <p:cNvPr id="3" name="Subtitle 2">
            <a:extLst>
              <a:ext uri="{FF2B5EF4-FFF2-40B4-BE49-F238E27FC236}">
                <a16:creationId xmlns:a16="http://schemas.microsoft.com/office/drawing/2014/main" id="{DB5977B8-8AD7-478E-8D54-4D5AF052C543}"/>
              </a:ext>
            </a:extLst>
          </p:cNvPr>
          <p:cNvSpPr>
            <a:spLocks noGrp="1"/>
          </p:cNvSpPr>
          <p:nvPr>
            <p:ph type="subTitle" idx="1"/>
          </p:nvPr>
        </p:nvSpPr>
        <p:spPr>
          <a:xfrm>
            <a:off x="213820" y="4603456"/>
            <a:ext cx="4023359" cy="1542166"/>
          </a:xfrm>
        </p:spPr>
        <p:txBody>
          <a:bodyPr>
            <a:normAutofit/>
          </a:bodyPr>
          <a:lstStyle/>
          <a:p>
            <a:pPr algn="l"/>
            <a:r>
              <a:rPr lang="en-US" sz="2000" b="1">
                <a:solidFill>
                  <a:schemeClr val="bg1"/>
                </a:solidFill>
              </a:rPr>
              <a:t>Dr. Robin Brewer</a:t>
            </a:r>
          </a:p>
          <a:p>
            <a:pPr algn="l"/>
            <a:r>
              <a:rPr lang="en-US" sz="2000" b="1">
                <a:solidFill>
                  <a:schemeClr val="bg1"/>
                </a:solidFill>
              </a:rPr>
              <a:t>04.07.2021</a:t>
            </a:r>
          </a:p>
        </p:txBody>
      </p:sp>
      <p:pic>
        <p:nvPicPr>
          <p:cNvPr id="10" name="Picture 9" descr="M School of Information logo, University of Michigan">
            <a:extLst>
              <a:ext uri="{FF2B5EF4-FFF2-40B4-BE49-F238E27FC236}">
                <a16:creationId xmlns:a16="http://schemas.microsoft.com/office/drawing/2014/main" id="{141B6407-60C3-4C10-B3E3-860B12CC458E}"/>
              </a:ext>
            </a:extLst>
          </p:cNvPr>
          <p:cNvPicPr>
            <a:picLocks noChangeAspect="1"/>
          </p:cNvPicPr>
          <p:nvPr/>
        </p:nvPicPr>
        <p:blipFill>
          <a:blip r:embed="rId4"/>
          <a:stretch>
            <a:fillRect/>
          </a:stretch>
        </p:blipFill>
        <p:spPr>
          <a:xfrm>
            <a:off x="311344" y="5561161"/>
            <a:ext cx="3662802" cy="334430"/>
          </a:xfrm>
          <a:prstGeom prst="rect">
            <a:avLst/>
          </a:prstGeom>
        </p:spPr>
      </p:pic>
    </p:spTree>
    <p:extLst>
      <p:ext uri="{BB962C8B-B14F-4D97-AF65-F5344CB8AC3E}">
        <p14:creationId xmlns:p14="http://schemas.microsoft.com/office/powerpoint/2010/main" val="28336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F5E1C-3B3A-AB42-8796-D824016C4E42}"/>
              </a:ext>
            </a:extLst>
          </p:cNvPr>
          <p:cNvSpPr>
            <a:spLocks noGrp="1"/>
          </p:cNvSpPr>
          <p:nvPr>
            <p:ph type="title"/>
          </p:nvPr>
        </p:nvSpPr>
        <p:spPr/>
        <p:txBody>
          <a:bodyPr>
            <a:normAutofit fontScale="90000"/>
          </a:bodyPr>
          <a:lstStyle/>
          <a:p>
            <a:r>
              <a:rPr lang="en-US" dirty="0"/>
              <a:t>“While blind people get around by using mass transit and other things, we don't have the flexibility the autonomous vehicles will present”</a:t>
            </a:r>
          </a:p>
        </p:txBody>
      </p:sp>
      <p:sp>
        <p:nvSpPr>
          <p:cNvPr id="3" name="Text Placeholder 2">
            <a:extLst>
              <a:ext uri="{FF2B5EF4-FFF2-40B4-BE49-F238E27FC236}">
                <a16:creationId xmlns:a16="http://schemas.microsoft.com/office/drawing/2014/main" id="{A59AD8D9-8F96-E94B-B3B0-145E56159C1B}"/>
              </a:ext>
            </a:extLst>
          </p:cNvPr>
          <p:cNvSpPr>
            <a:spLocks noGrp="1"/>
          </p:cNvSpPr>
          <p:nvPr>
            <p:ph type="body" idx="1"/>
          </p:nvPr>
        </p:nvSpPr>
        <p:spPr/>
        <p:txBody>
          <a:bodyPr/>
          <a:lstStyle/>
          <a:p>
            <a:r>
              <a:rPr lang="en-US"/>
              <a:t>John G. </a:t>
            </a:r>
            <a:r>
              <a:rPr lang="en-US" err="1"/>
              <a:t>Paré</a:t>
            </a:r>
            <a:r>
              <a:rPr lang="en-US"/>
              <a:t> Jr., executive director for advocacy and policy at the National Federation of the Blind</a:t>
            </a:r>
          </a:p>
        </p:txBody>
      </p:sp>
      <p:sp>
        <p:nvSpPr>
          <p:cNvPr id="4" name="Slide Number Placeholder 3">
            <a:extLst>
              <a:ext uri="{FF2B5EF4-FFF2-40B4-BE49-F238E27FC236}">
                <a16:creationId xmlns:a16="http://schemas.microsoft.com/office/drawing/2014/main" id="{7C5501B2-8D84-4EB8-95A0-6F7E4BCA5A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675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rk Riccobono, president of the National Federation of the Blind standing with the Ford SUV that completed the Blind Driver Challenge">
            <a:extLst>
              <a:ext uri="{FF2B5EF4-FFF2-40B4-BE49-F238E27FC236}">
                <a16:creationId xmlns:a16="http://schemas.microsoft.com/office/drawing/2014/main" id="{54FCEEE1-684B-4AF5-A975-0B7228C8C9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6" r="-579"/>
          <a:stretch/>
        </p:blipFill>
        <p:spPr bwMode="auto">
          <a:xfrm>
            <a:off x="0" y="-109181"/>
            <a:ext cx="12262514" cy="74312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3EF5A3-DC09-47AD-B1A1-85FED9701AB7}"/>
              </a:ext>
            </a:extLst>
          </p:cNvPr>
          <p:cNvSpPr>
            <a:spLocks noGrp="1"/>
          </p:cNvSpPr>
          <p:nvPr>
            <p:ph type="title"/>
          </p:nvPr>
        </p:nvSpPr>
        <p:spPr>
          <a:xfrm>
            <a:off x="0" y="-109181"/>
            <a:ext cx="7322687" cy="1026995"/>
          </a:xfrm>
        </p:spPr>
        <p:txBody>
          <a:bodyPr/>
          <a:lstStyle/>
          <a:p>
            <a:r>
              <a:rPr lang="en-US" b="1" dirty="0">
                <a:solidFill>
                  <a:schemeClr val="bg1"/>
                </a:solidFill>
                <a:highlight>
                  <a:srgbClr val="000000"/>
                </a:highlight>
              </a:rPr>
              <a:t>Blind Driver Challenge</a:t>
            </a:r>
          </a:p>
        </p:txBody>
      </p:sp>
      <p:sp>
        <p:nvSpPr>
          <p:cNvPr id="3" name="Text Placeholder 2">
            <a:extLst>
              <a:ext uri="{FF2B5EF4-FFF2-40B4-BE49-F238E27FC236}">
                <a16:creationId xmlns:a16="http://schemas.microsoft.com/office/drawing/2014/main" id="{7102CD7D-7889-4479-8BE1-98F8D93529C1}"/>
              </a:ext>
            </a:extLst>
          </p:cNvPr>
          <p:cNvSpPr>
            <a:spLocks noGrp="1"/>
          </p:cNvSpPr>
          <p:nvPr>
            <p:ph type="body" idx="1"/>
          </p:nvPr>
        </p:nvSpPr>
        <p:spPr>
          <a:xfrm>
            <a:off x="54591" y="826096"/>
            <a:ext cx="6271810" cy="596686"/>
          </a:xfrm>
        </p:spPr>
        <p:txBody>
          <a:bodyPr/>
          <a:lstStyle/>
          <a:p>
            <a:r>
              <a:rPr lang="en-US">
                <a:solidFill>
                  <a:schemeClr val="bg1"/>
                </a:solidFill>
                <a:highlight>
                  <a:srgbClr val="000000"/>
                </a:highlight>
              </a:rPr>
              <a:t>National Federation of the Blind, Virginia Tech</a:t>
            </a:r>
          </a:p>
        </p:txBody>
      </p:sp>
    </p:spTree>
    <p:extLst>
      <p:ext uri="{BB962C8B-B14F-4D97-AF65-F5344CB8AC3E}">
        <p14:creationId xmlns:p14="http://schemas.microsoft.com/office/powerpoint/2010/main" val="4269402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BEBB-11AD-4862-B2CE-A7D9E2166F2C}"/>
              </a:ext>
            </a:extLst>
          </p:cNvPr>
          <p:cNvSpPr>
            <a:spLocks noGrp="1"/>
          </p:cNvSpPr>
          <p:nvPr>
            <p:ph type="title"/>
          </p:nvPr>
        </p:nvSpPr>
        <p:spPr>
          <a:xfrm>
            <a:off x="831850" y="1709738"/>
            <a:ext cx="10515600" cy="3810280"/>
          </a:xfrm>
        </p:spPr>
        <p:txBody>
          <a:bodyPr>
            <a:normAutofit fontScale="90000"/>
          </a:bodyPr>
          <a:lstStyle/>
          <a:p>
            <a:br>
              <a:rPr lang="en-US" dirty="0"/>
            </a:br>
            <a:r>
              <a:rPr lang="en-US" dirty="0"/>
              <a:t>1. Designing for barriers of automated vehicles</a:t>
            </a:r>
            <a:br>
              <a:rPr lang="en-US" dirty="0"/>
            </a:br>
            <a:r>
              <a:rPr lang="en-US" sz="3300" dirty="0"/>
              <a:t>DESIGN FOCUS GROUPS</a:t>
            </a:r>
            <a:br>
              <a:rPr lang="en-US" dirty="0"/>
            </a:br>
            <a:br>
              <a:rPr lang="en-US" dirty="0"/>
            </a:br>
            <a:r>
              <a:rPr lang="en-US" dirty="0"/>
              <a:t>2. Designing for AI-powered transportation challenges</a:t>
            </a:r>
            <a:br>
              <a:rPr lang="en-US" dirty="0"/>
            </a:br>
            <a:r>
              <a:rPr lang="en-US" sz="3300" dirty="0"/>
              <a:t>INTERVIEWS WITH RIDESHARING PASSENGERS AND DRIVERS</a:t>
            </a:r>
          </a:p>
        </p:txBody>
      </p:sp>
    </p:spTree>
    <p:extLst>
      <p:ext uri="{BB962C8B-B14F-4D97-AF65-F5344CB8AC3E}">
        <p14:creationId xmlns:p14="http://schemas.microsoft.com/office/powerpoint/2010/main" val="1651379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2770BA-36A8-42CC-8B35-D89338F2BF3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Research Question (RQ)</a:t>
            </a:r>
          </a:p>
        </p:txBody>
      </p:sp>
      <p:sp>
        <p:nvSpPr>
          <p:cNvPr id="4" name="Content Placeholder 3">
            <a:extLst>
              <a:ext uri="{FF2B5EF4-FFF2-40B4-BE49-F238E27FC236}">
                <a16:creationId xmlns:a16="http://schemas.microsoft.com/office/drawing/2014/main" id="{AF67BE1D-9D50-204B-9E08-69F860738BE9}"/>
              </a:ext>
            </a:extLst>
          </p:cNvPr>
          <p:cNvSpPr>
            <a:spLocks noGrp="1"/>
          </p:cNvSpPr>
          <p:nvPr>
            <p:ph sz="half" idx="2"/>
          </p:nvPr>
        </p:nvSpPr>
        <p:spPr>
          <a:xfrm>
            <a:off x="761999" y="1242205"/>
            <a:ext cx="5190228" cy="4490316"/>
          </a:xfrm>
        </p:spPr>
        <p:txBody>
          <a:bodyPr>
            <a:noAutofit/>
          </a:bodyPr>
          <a:lstStyle/>
          <a:p>
            <a:pPr marL="0" indent="0">
              <a:buNone/>
            </a:pPr>
            <a:r>
              <a:rPr lang="en-US" sz="6000" b="1" dirty="0">
                <a:latin typeface="+mj-lt"/>
              </a:rPr>
              <a:t>RQ:</a:t>
            </a:r>
            <a:endParaRPr lang="en-US" sz="6000" dirty="0">
              <a:latin typeface="+mj-lt"/>
            </a:endParaRPr>
          </a:p>
          <a:p>
            <a:pPr marL="0" indent="0">
              <a:buNone/>
            </a:pPr>
            <a:r>
              <a:rPr lang="en-US" sz="3600" dirty="0">
                <a:latin typeface="+mj-lt"/>
              </a:rPr>
              <a:t>How can we design accessible systems to support blind and low vision people with differing levels of control in automated vehicles?</a:t>
            </a:r>
          </a:p>
        </p:txBody>
      </p:sp>
      <p:cxnSp>
        <p:nvCxnSpPr>
          <p:cNvPr id="11" name="Straight Connector 10">
            <a:extLst>
              <a:ext uri="{FF2B5EF4-FFF2-40B4-BE49-F238E27FC236}">
                <a16:creationId xmlns:a16="http://schemas.microsoft.com/office/drawing/2014/main" id="{01BD0ACF-1813-4FC8-9EB7-74FEBE0D5C14}"/>
              </a:ext>
              <a:ext uri="{C183D7F6-B498-43B3-948B-1728B52AA6E4}">
                <adec:decorative xmlns:adec="http://schemas.microsoft.com/office/drawing/2017/decorative" val="1"/>
              </a:ext>
            </a:extLst>
          </p:cNvPr>
          <p:cNvCxnSpPr/>
          <p:nvPr/>
        </p:nvCxnSpPr>
        <p:spPr>
          <a:xfrm>
            <a:off x="6096000" y="1006415"/>
            <a:ext cx="40257" cy="447998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8" name="Picture 7" descr="chat bubble icons">
            <a:extLst>
              <a:ext uri="{FF2B5EF4-FFF2-40B4-BE49-F238E27FC236}">
                <a16:creationId xmlns:a16="http://schemas.microsoft.com/office/drawing/2014/main" id="{094098DB-6F88-4BD9-BC61-A74C26C2AF4F}"/>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7446590" y="888431"/>
            <a:ext cx="2623098" cy="2623098"/>
          </a:xfrm>
          <a:prstGeom prst="rect">
            <a:avLst/>
          </a:prstGeom>
        </p:spPr>
      </p:pic>
      <p:sp>
        <p:nvSpPr>
          <p:cNvPr id="9" name="Content Placeholder 3">
            <a:extLst>
              <a:ext uri="{FF2B5EF4-FFF2-40B4-BE49-F238E27FC236}">
                <a16:creationId xmlns:a16="http://schemas.microsoft.com/office/drawing/2014/main" id="{31539CD8-D136-4B55-A477-ACF0CD69053B}"/>
              </a:ext>
            </a:extLst>
          </p:cNvPr>
          <p:cNvSpPr>
            <a:spLocks noGrp="1"/>
          </p:cNvSpPr>
          <p:nvPr>
            <p:ph idx="1"/>
          </p:nvPr>
        </p:nvSpPr>
        <p:spPr>
          <a:xfrm>
            <a:off x="6680499" y="3731642"/>
            <a:ext cx="4749502" cy="1490663"/>
          </a:xfrm>
        </p:spPr>
        <p:txBody>
          <a:bodyPr>
            <a:normAutofit fontScale="55000" lnSpcReduction="2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chemeClr val="tx1"/>
                </a:solidFill>
                <a:effectLst/>
                <a:uLnTx/>
                <a:uFillTx/>
                <a:latin typeface="+mj-lt"/>
                <a:ea typeface="+mn-ea"/>
                <a:cs typeface="+mn-cs"/>
              </a:rPr>
              <a:t>2 focus groups with N=15  blind and low vision people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a:ln>
                <a:noFill/>
              </a:ln>
              <a:solidFill>
                <a:schemeClr val="tx1"/>
              </a:solidFill>
              <a:effectLst/>
              <a:uLnTx/>
              <a:uFillTx/>
              <a:latin typeface="+mj-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chemeClr val="tx1"/>
                </a:solidFill>
                <a:effectLst/>
                <a:uLnTx/>
                <a:uFillTx/>
                <a:latin typeface="+mj-lt"/>
                <a:ea typeface="+mn-ea"/>
                <a:cs typeface="+mn-cs"/>
              </a:rPr>
              <a:t>(7 women, 35-76 years old, mean = 59)</a:t>
            </a:r>
          </a:p>
        </p:txBody>
      </p:sp>
      <p:sp>
        <p:nvSpPr>
          <p:cNvPr id="5" name="Rectangle 4">
            <a:extLst>
              <a:ext uri="{FF2B5EF4-FFF2-40B4-BE49-F238E27FC236}">
                <a16:creationId xmlns:a16="http://schemas.microsoft.com/office/drawing/2014/main" id="{6D9FEBB9-2852-482E-B8EA-D34702AE553C}"/>
              </a:ext>
            </a:extLst>
          </p:cNvPr>
          <p:cNvSpPr/>
          <p:nvPr/>
        </p:nvSpPr>
        <p:spPr>
          <a:xfrm>
            <a:off x="761998" y="5866954"/>
            <a:ext cx="10608468" cy="92333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rPr>
              <a:t>Brewer, Robin N., </a:t>
            </a:r>
            <a:r>
              <a:rPr kumimoji="0" lang="en-US" sz="1800" b="0" i="0" u="none" strike="noStrike" kern="1200" cap="none" spc="0" normalizeH="0" baseline="0" noProof="0" err="1">
                <a:ln>
                  <a:noFill/>
                </a:ln>
                <a:solidFill>
                  <a:prstClr val="white"/>
                </a:solidFill>
                <a:effectLst/>
                <a:uLnTx/>
                <a:uFillTx/>
                <a:latin typeface="Calibri Light" panose="020F0302020204030204"/>
                <a:ea typeface="+mn-ea"/>
                <a:cs typeface="+mn-cs"/>
              </a:rPr>
              <a:t>Kameswaran</a:t>
            </a:r>
            <a:r>
              <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rPr>
              <a:t>, V. "Understanding the power of control in autonomous vehicles for people with vision impairment." </a:t>
            </a:r>
            <a:r>
              <a:rPr kumimoji="0" lang="en-US" sz="1800" b="0" i="1" u="none" strike="noStrike" kern="1200" cap="none" spc="0" normalizeH="0" baseline="0" noProof="0">
                <a:ln>
                  <a:noFill/>
                </a:ln>
                <a:solidFill>
                  <a:prstClr val="white"/>
                </a:solidFill>
                <a:effectLst/>
                <a:uLnTx/>
                <a:uFillTx/>
                <a:latin typeface="Calibri Light" panose="020F0302020204030204"/>
                <a:ea typeface="+mn-ea"/>
                <a:cs typeface="+mn-cs"/>
              </a:rPr>
              <a:t>Proceedings of the 20th International ACM SIGACCESS Conference on Computers and Accessibility</a:t>
            </a:r>
            <a:r>
              <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rPr>
              <a:t>. 2018. </a:t>
            </a:r>
            <a:r>
              <a:rPr kumimoji="0" lang="en-US" sz="1800" b="1" i="0" u="none" strike="noStrike" kern="1200" cap="none" spc="0" normalizeH="0" baseline="0" noProof="0">
                <a:ln>
                  <a:noFill/>
                </a:ln>
                <a:solidFill>
                  <a:prstClr val="white"/>
                </a:solidFill>
                <a:effectLst/>
                <a:uLnTx/>
                <a:uFillTx/>
                <a:latin typeface="Calibri Light" panose="020F0302020204030204"/>
                <a:ea typeface="+mn-ea"/>
                <a:cs typeface="+mn-cs"/>
                <a:hlinkClick r:id="rId4">
                  <a:extLst>
                    <a:ext uri="{A12FA001-AC4F-418D-AE19-62706E023703}">
                      <ahyp:hlinkClr xmlns:ahyp="http://schemas.microsoft.com/office/drawing/2018/hyperlinkcolor" val="tx"/>
                    </a:ext>
                  </a:extLst>
                </a:hlinkClick>
              </a:rPr>
              <a:t>https://bit.ly/blindavcontrol</a:t>
            </a:r>
            <a:r>
              <a:rPr kumimoji="0" lang="en-US" sz="1800" b="1" i="0" u="none" strike="noStrike" kern="1200" cap="none" spc="0" normalizeH="0" baseline="0" noProof="0">
                <a:ln>
                  <a:noFill/>
                </a:ln>
                <a:solidFill>
                  <a:prstClr val="white"/>
                </a:solidFill>
                <a:effectLst/>
                <a:uLnTx/>
                <a:uFillTx/>
                <a:latin typeface="Calibri Light" panose="020F0302020204030204"/>
                <a:ea typeface="+mn-ea"/>
                <a:cs typeface="+mn-cs"/>
              </a:rPr>
              <a:t> </a:t>
            </a:r>
          </a:p>
        </p:txBody>
      </p:sp>
      <p:sp>
        <p:nvSpPr>
          <p:cNvPr id="2" name="Slide Number Placeholder 1">
            <a:extLst>
              <a:ext uri="{FF2B5EF4-FFF2-40B4-BE49-F238E27FC236}">
                <a16:creationId xmlns:a16="http://schemas.microsoft.com/office/drawing/2014/main" id="{0DDCD7C9-62ED-4CC4-90D2-DA02FE2FBA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88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7B57-F01A-034E-84CB-7BA9FFE28567}"/>
              </a:ext>
            </a:extLst>
          </p:cNvPr>
          <p:cNvSpPr>
            <a:spLocks noGrp="1"/>
          </p:cNvSpPr>
          <p:nvPr>
            <p:ph type="title"/>
          </p:nvPr>
        </p:nvSpPr>
        <p:spPr>
          <a:xfrm>
            <a:off x="838201" y="1065862"/>
            <a:ext cx="3313164" cy="4726276"/>
          </a:xfrm>
          <a:solidFill>
            <a:srgbClr val="000000">
              <a:alpha val="63000"/>
            </a:srgbClr>
          </a:solidFill>
        </p:spPr>
        <p:txBody>
          <a:bodyPr>
            <a:normAutofit/>
          </a:bodyPr>
          <a:lstStyle/>
          <a:p>
            <a:pPr algn="r"/>
            <a:r>
              <a:rPr lang="en-US" sz="4000" dirty="0">
                <a:solidFill>
                  <a:srgbClr val="FFFFFF"/>
                </a:solidFill>
              </a:rPr>
              <a:t>Unexpected autonomy</a:t>
            </a:r>
          </a:p>
        </p:txBody>
      </p:sp>
      <p:pic>
        <p:nvPicPr>
          <p:cNvPr id="4" name="Picture 2" descr="Autonomous vehicle without steering wheel">
            <a:extLst>
              <a:ext uri="{FF2B5EF4-FFF2-40B4-BE49-F238E27FC236}">
                <a16:creationId xmlns:a16="http://schemas.microsoft.com/office/drawing/2014/main" id="{C1AE2FBA-CB0C-4380-BFD2-4023151303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
            <a:ext cx="12191980" cy="6857999"/>
          </a:xfrm>
          <a:prstGeom prst="rect">
            <a:avLst/>
          </a:prstGeom>
        </p:spPr>
      </p:pic>
      <p:sp>
        <p:nvSpPr>
          <p:cNvPr id="3" name="Content Placeholder 2">
            <a:extLst>
              <a:ext uri="{FF2B5EF4-FFF2-40B4-BE49-F238E27FC236}">
                <a16:creationId xmlns:a16="http://schemas.microsoft.com/office/drawing/2014/main" id="{431E4A1A-3EF0-7541-993E-F4D9DA4F7BAD}"/>
              </a:ext>
            </a:extLst>
          </p:cNvPr>
          <p:cNvSpPr>
            <a:spLocks noGrp="1"/>
          </p:cNvSpPr>
          <p:nvPr>
            <p:ph idx="1"/>
          </p:nvPr>
        </p:nvSpPr>
        <p:spPr>
          <a:xfrm>
            <a:off x="5155379" y="1065862"/>
            <a:ext cx="5744685" cy="4726276"/>
          </a:xfrm>
          <a:solidFill>
            <a:srgbClr val="000000">
              <a:alpha val="63000"/>
            </a:srgbClr>
          </a:solidFill>
        </p:spPr>
        <p:txBody>
          <a:bodyPr anchor="ctr">
            <a:normAutofit/>
          </a:bodyPr>
          <a:lstStyle/>
          <a:p>
            <a:pPr marL="0" indent="0">
              <a:buNone/>
            </a:pPr>
            <a:r>
              <a:rPr lang="en-US" dirty="0">
                <a:solidFill>
                  <a:srgbClr val="FFFFFF"/>
                </a:solidFill>
              </a:rPr>
              <a:t>“the ability for you to take over and still have some type of tactile signals given to you and say ‘this is not working. This is not going to work’ and you can still achieve your, you know, independence” – P14</a:t>
            </a:r>
          </a:p>
        </p:txBody>
      </p:sp>
      <p:sp>
        <p:nvSpPr>
          <p:cNvPr id="7" name="TextBox 6">
            <a:extLst>
              <a:ext uri="{FF2B5EF4-FFF2-40B4-BE49-F238E27FC236}">
                <a16:creationId xmlns:a16="http://schemas.microsoft.com/office/drawing/2014/main" id="{CB20C5E6-C972-42DA-B421-CAA6D6F4AEDC}"/>
              </a:ext>
            </a:extLst>
          </p:cNvPr>
          <p:cNvSpPr txBox="1"/>
          <p:nvPr/>
        </p:nvSpPr>
        <p:spPr>
          <a:xfrm>
            <a:off x="9934575" y="6391275"/>
            <a:ext cx="1971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65000"/>
                    <a:lumOff val="35000"/>
                  </a:prstClr>
                </a:solidFill>
                <a:effectLst/>
                <a:uLnTx/>
                <a:uFillTx/>
                <a:latin typeface="Calibri" panose="020F0502020204030204"/>
                <a:ea typeface="+mn-ea"/>
                <a:cs typeface="+mn-cs"/>
              </a:rPr>
              <a:t>source: verge.com</a:t>
            </a:r>
          </a:p>
        </p:txBody>
      </p:sp>
      <p:sp>
        <p:nvSpPr>
          <p:cNvPr id="6" name="Slide Number Placeholder 5">
            <a:extLst>
              <a:ext uri="{FF2B5EF4-FFF2-40B4-BE49-F238E27FC236}">
                <a16:creationId xmlns:a16="http://schemas.microsoft.com/office/drawing/2014/main" id="{DBF9B812-C73A-4FFB-9D8C-5F75842F90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594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ruck driver">
            <a:extLst>
              <a:ext uri="{FF2B5EF4-FFF2-40B4-BE49-F238E27FC236}">
                <a16:creationId xmlns:a16="http://schemas.microsoft.com/office/drawing/2014/main" id="{F22C9356-C371-4CDD-BCE1-0FB858E840FF}"/>
              </a:ext>
            </a:extLst>
          </p:cNvPr>
          <p:cNvPicPr>
            <a:picLocks noChangeAspect="1"/>
          </p:cNvPicPr>
          <p:nvPr/>
        </p:nvPicPr>
        <p:blipFill rotWithShape="1">
          <a:blip r:embed="rId3"/>
          <a:srcRect t="8596" b="7135"/>
          <a:stretch/>
        </p:blipFill>
        <p:spPr>
          <a:xfrm>
            <a:off x="20" y="1"/>
            <a:ext cx="12191980" cy="6857999"/>
          </a:xfrm>
          <a:prstGeom prst="rect">
            <a:avLst/>
          </a:prstGeom>
        </p:spPr>
      </p:pic>
      <p:sp>
        <p:nvSpPr>
          <p:cNvPr id="2" name="Title 1">
            <a:extLst>
              <a:ext uri="{FF2B5EF4-FFF2-40B4-BE49-F238E27FC236}">
                <a16:creationId xmlns:a16="http://schemas.microsoft.com/office/drawing/2014/main" id="{EAF35268-8193-2D43-B3D9-A97B01D94B49}"/>
              </a:ext>
            </a:extLst>
          </p:cNvPr>
          <p:cNvSpPr>
            <a:spLocks noGrp="1"/>
          </p:cNvSpPr>
          <p:nvPr>
            <p:ph type="title"/>
          </p:nvPr>
        </p:nvSpPr>
        <p:spPr>
          <a:xfrm>
            <a:off x="838201" y="1065862"/>
            <a:ext cx="3313164" cy="4726276"/>
          </a:xfrm>
          <a:solidFill>
            <a:srgbClr val="000000">
              <a:alpha val="63000"/>
            </a:srgbClr>
          </a:solidFill>
        </p:spPr>
        <p:txBody>
          <a:bodyPr>
            <a:normAutofit/>
          </a:bodyPr>
          <a:lstStyle/>
          <a:p>
            <a:pPr algn="r"/>
            <a:r>
              <a:rPr lang="en-US" sz="4000" dirty="0">
                <a:solidFill>
                  <a:srgbClr val="FFFFFF"/>
                </a:solidFill>
              </a:rPr>
              <a:t>Identity as a driver</a:t>
            </a:r>
          </a:p>
        </p:txBody>
      </p:sp>
      <p:sp>
        <p:nvSpPr>
          <p:cNvPr id="3" name="Content Placeholder 2">
            <a:extLst>
              <a:ext uri="{FF2B5EF4-FFF2-40B4-BE49-F238E27FC236}">
                <a16:creationId xmlns:a16="http://schemas.microsoft.com/office/drawing/2014/main" id="{E20774A5-8B27-CD47-8847-B3882412D0EC}"/>
              </a:ext>
            </a:extLst>
          </p:cNvPr>
          <p:cNvSpPr>
            <a:spLocks noGrp="1"/>
          </p:cNvSpPr>
          <p:nvPr>
            <p:ph idx="1"/>
          </p:nvPr>
        </p:nvSpPr>
        <p:spPr>
          <a:xfrm>
            <a:off x="5155379" y="1065862"/>
            <a:ext cx="5744685" cy="4726276"/>
          </a:xfrm>
          <a:solidFill>
            <a:srgbClr val="000000">
              <a:alpha val="74902"/>
            </a:srgbClr>
          </a:solidFill>
        </p:spPr>
        <p:txBody>
          <a:bodyPr anchor="ctr">
            <a:normAutofit/>
          </a:bodyPr>
          <a:lstStyle/>
          <a:p>
            <a:pPr marL="0" indent="0">
              <a:buNone/>
            </a:pPr>
            <a:r>
              <a:rPr lang="en-US">
                <a:solidFill>
                  <a:srgbClr val="FFFFFF"/>
                </a:solidFill>
              </a:rPr>
              <a:t>“that’s what I did for a living as a transportation equipment operator for public transportation”</a:t>
            </a:r>
          </a:p>
          <a:p>
            <a:pPr marL="0" indent="0">
              <a:buNone/>
            </a:pPr>
            <a:endParaRPr lang="en-US">
              <a:solidFill>
                <a:srgbClr val="FFFFFF"/>
              </a:solidFill>
            </a:endParaRPr>
          </a:p>
          <a:p>
            <a:pPr marL="0" indent="0">
              <a:buNone/>
            </a:pPr>
            <a:r>
              <a:rPr lang="en-US">
                <a:solidFill>
                  <a:srgbClr val="FFFFFF"/>
                </a:solidFill>
              </a:rPr>
              <a:t>“I warm the car up, the vehicle, for my wife every day…I start it up and pull it out the garage. So, it takes a skill to do that” – P7</a:t>
            </a:r>
          </a:p>
        </p:txBody>
      </p:sp>
      <p:sp>
        <p:nvSpPr>
          <p:cNvPr id="6" name="Slide Number Placeholder 5">
            <a:extLst>
              <a:ext uri="{FF2B5EF4-FFF2-40B4-BE49-F238E27FC236}">
                <a16:creationId xmlns:a16="http://schemas.microsoft.com/office/drawing/2014/main" id="{1925E79E-96E9-47C4-B51C-45BF5E57B2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1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149087" y="457200"/>
            <a:ext cx="3568148" cy="1600200"/>
          </a:xfrm>
        </p:spPr>
        <p:txBody>
          <a:bodyPr/>
          <a:lstStyle/>
          <a:p>
            <a:r>
              <a:rPr lang="en-US" dirty="0"/>
              <a:t>Agenda</a:t>
            </a:r>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idx="1"/>
          </p:nvPr>
        </p:nvSpPr>
        <p:spPr>
          <a:xfrm>
            <a:off x="4263887" y="457200"/>
            <a:ext cx="7651434" cy="5899150"/>
          </a:xfrm>
        </p:spPr>
        <p:txBody>
          <a:bodyPr anchor="ctr">
            <a:normAutofit lnSpcReduction="10000"/>
          </a:bodyPr>
          <a:lstStyle/>
          <a:p>
            <a:r>
              <a:rPr lang="en-US" dirty="0"/>
              <a:t>Rutgers University</a:t>
            </a:r>
          </a:p>
          <a:p>
            <a:pPr lvl="1"/>
            <a:r>
              <a:rPr lang="en-US" dirty="0"/>
              <a:t>Dr. Cecilia Feeley</a:t>
            </a:r>
          </a:p>
          <a:p>
            <a:pPr lvl="1"/>
            <a:r>
              <a:rPr lang="en-US" dirty="0"/>
              <a:t>Andrea Lubin</a:t>
            </a:r>
          </a:p>
          <a:p>
            <a:r>
              <a:rPr lang="en-US" dirty="0"/>
              <a:t>University of Michigan</a:t>
            </a:r>
          </a:p>
          <a:p>
            <a:pPr lvl="1"/>
            <a:r>
              <a:rPr lang="en-US" dirty="0"/>
              <a:t>Dr. Robin N. Brewer</a:t>
            </a:r>
            <a:endParaRPr lang="en-US" dirty="0">
              <a:ea typeface="+mn-lt"/>
              <a:cs typeface="+mn-lt"/>
            </a:endParaRPr>
          </a:p>
          <a:p>
            <a:r>
              <a:rPr lang="en-US" dirty="0">
                <a:ea typeface="+mn-lt"/>
                <a:cs typeface="+mn-lt"/>
              </a:rPr>
              <a:t>National Federation of the Blind</a:t>
            </a:r>
          </a:p>
          <a:p>
            <a:pPr lvl="1"/>
            <a:r>
              <a:rPr lang="en-US" dirty="0"/>
              <a:t>Anil Lewis</a:t>
            </a:r>
            <a:endParaRPr lang="en-US" dirty="0">
              <a:cs typeface="Calibri"/>
            </a:endParaRPr>
          </a:p>
          <a:p>
            <a:r>
              <a:rPr lang="en-US" dirty="0">
                <a:ea typeface="+mn-lt"/>
                <a:cs typeface="+mn-lt"/>
              </a:rPr>
              <a:t>Gallaudet University</a:t>
            </a:r>
          </a:p>
          <a:p>
            <a:pPr lvl="1"/>
            <a:r>
              <a:rPr lang="en-US" dirty="0"/>
              <a:t>Dr. Christian Vogler</a:t>
            </a:r>
            <a:endParaRPr lang="en-US" dirty="0">
              <a:cs typeface="Calibri"/>
            </a:endParaRPr>
          </a:p>
          <a:p>
            <a:r>
              <a:rPr lang="en-US" dirty="0"/>
              <a:t>Open Dialogue</a:t>
            </a:r>
            <a:endParaRPr lang="en-US" dirty="0">
              <a:cs typeface="Calibri"/>
            </a:endParaRPr>
          </a:p>
          <a:p>
            <a:pPr lvl="1"/>
            <a:endParaRPr lang="en-US" sz="2400" dirty="0"/>
          </a:p>
          <a:p>
            <a:pPr marL="228600" lvl="1" indent="0">
              <a:buNone/>
            </a:pPr>
            <a:r>
              <a:rPr lang="en-US" sz="2400" i="1" dirty="0"/>
              <a:t>PowerPoint slides are available for download from:</a:t>
            </a:r>
            <a:endParaRPr lang="en-US" sz="2400" i="1" dirty="0">
              <a:cs typeface="Calibri"/>
            </a:endParaRPr>
          </a:p>
          <a:p>
            <a:pPr marL="457200" lvl="1" indent="0">
              <a:buNone/>
            </a:pPr>
            <a:r>
              <a:rPr lang="en-US" sz="2400" dirty="0">
                <a:hlinkClick r:id="rId3"/>
              </a:rPr>
              <a:t>www.access-board.gov/av</a:t>
            </a:r>
            <a:r>
              <a:rPr lang="en-US" sz="2400" dirty="0"/>
              <a:t>  </a:t>
            </a:r>
            <a:endParaRPr lang="en-US" sz="2400" dirty="0">
              <a:cs typeface="Calibri"/>
            </a:endParaRP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0306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866DA6-494A-4DDC-9965-C4002E88AB24}"/>
              </a:ext>
            </a:extLst>
          </p:cNvPr>
          <p:cNvSpPr>
            <a:spLocks noGrp="1"/>
          </p:cNvSpPr>
          <p:nvPr>
            <p:ph type="title"/>
          </p:nvPr>
        </p:nvSpPr>
        <p:spPr>
          <a:xfrm>
            <a:off x="838200" y="1298836"/>
            <a:ext cx="6210300" cy="1325563"/>
          </a:xfrm>
        </p:spPr>
        <p:txBody>
          <a:bodyPr/>
          <a:lstStyle/>
          <a:p>
            <a:r>
              <a:rPr lang="en-US" dirty="0"/>
              <a:t>Designing for Control</a:t>
            </a:r>
          </a:p>
        </p:txBody>
      </p:sp>
      <p:sp>
        <p:nvSpPr>
          <p:cNvPr id="5" name="Content Placeholder 4">
            <a:extLst>
              <a:ext uri="{FF2B5EF4-FFF2-40B4-BE49-F238E27FC236}">
                <a16:creationId xmlns:a16="http://schemas.microsoft.com/office/drawing/2014/main" id="{54DC216A-6ECD-4530-8597-943891731256}"/>
              </a:ext>
            </a:extLst>
          </p:cNvPr>
          <p:cNvSpPr>
            <a:spLocks noGrp="1"/>
          </p:cNvSpPr>
          <p:nvPr>
            <p:ph sz="half" idx="1"/>
          </p:nvPr>
        </p:nvSpPr>
        <p:spPr>
          <a:xfrm>
            <a:off x="838200" y="2759336"/>
            <a:ext cx="5181600" cy="3317614"/>
          </a:xfrm>
        </p:spPr>
        <p:txBody>
          <a:bodyPr>
            <a:normAutofit/>
          </a:bodyPr>
          <a:lstStyle/>
          <a:p>
            <a:pPr marL="742950" indent="-742950">
              <a:buAutoNum type="arabicPeriod"/>
            </a:pPr>
            <a:r>
              <a:rPr lang="en-US" sz="3600" dirty="0"/>
              <a:t>Malfunction</a:t>
            </a:r>
          </a:p>
          <a:p>
            <a:pPr marL="742950" indent="-742950">
              <a:buAutoNum type="arabicPeriod"/>
            </a:pPr>
            <a:r>
              <a:rPr lang="en-US" sz="3600" dirty="0"/>
              <a:t>Misinterpretation</a:t>
            </a:r>
          </a:p>
          <a:p>
            <a:pPr marL="742950" indent="-742950">
              <a:buAutoNum type="arabicPeriod"/>
            </a:pPr>
            <a:r>
              <a:rPr lang="en-US" sz="3600" dirty="0"/>
              <a:t>Trust</a:t>
            </a:r>
          </a:p>
          <a:p>
            <a:pPr marL="742950" indent="-742950">
              <a:buAutoNum type="arabicPeriod"/>
            </a:pPr>
            <a:r>
              <a:rPr lang="en-US" sz="3600" dirty="0"/>
              <a:t>Anxiety</a:t>
            </a:r>
          </a:p>
        </p:txBody>
      </p:sp>
      <p:pic>
        <p:nvPicPr>
          <p:cNvPr id="7" name="Picture 6" descr="Image from design focus groups where  1 participant is passing around 3 popsicle sticks arranged on a corkboard such that one stick is in the center of the board, one stick is attached to the end of the stick in the center and pointed up, and the other stick is also attached to the end of the center but pointed down. ">
            <a:extLst>
              <a:ext uri="{FF2B5EF4-FFF2-40B4-BE49-F238E27FC236}">
                <a16:creationId xmlns:a16="http://schemas.microsoft.com/office/drawing/2014/main" id="{B5A4CC98-7369-402C-B486-5DE1AFC4C26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
        <p:nvSpPr>
          <p:cNvPr id="8" name="Slide Number Placeholder 7">
            <a:extLst>
              <a:ext uri="{FF2B5EF4-FFF2-40B4-BE49-F238E27FC236}">
                <a16:creationId xmlns:a16="http://schemas.microsoft.com/office/drawing/2014/main" id="{C74D91BE-A1DB-43ED-8368-30497B5EEE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857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7919AB-9104-4B1D-9BDD-5C55ECB711E9}"/>
              </a:ext>
              <a:ext uri="{C183D7F6-B498-43B3-948B-1728B52AA6E4}">
                <adec:decorative xmlns:adec="http://schemas.microsoft.com/office/drawing/2017/decorative" val="1"/>
              </a:ext>
            </a:extLst>
          </p:cNvPr>
          <p:cNvSpPr/>
          <p:nvPr/>
        </p:nvSpPr>
        <p:spPr>
          <a:xfrm>
            <a:off x="0" y="0"/>
            <a:ext cx="6718622"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EB26B8-C502-6B4F-90EB-ACE88C1144F9}"/>
              </a:ext>
            </a:extLst>
          </p:cNvPr>
          <p:cNvSpPr>
            <a:spLocks noGrp="1"/>
          </p:cNvSpPr>
          <p:nvPr>
            <p:ph type="title"/>
          </p:nvPr>
        </p:nvSpPr>
        <p:spPr>
          <a:xfrm>
            <a:off x="477592" y="365125"/>
            <a:ext cx="5880422" cy="1325563"/>
          </a:xfrm>
        </p:spPr>
        <p:txBody>
          <a:bodyPr/>
          <a:lstStyle/>
          <a:p>
            <a:r>
              <a:rPr lang="en-US" dirty="0">
                <a:solidFill>
                  <a:schemeClr val="bg1">
                    <a:lumMod val="95000"/>
                  </a:schemeClr>
                </a:solidFill>
              </a:rPr>
              <a:t>Metaphor-Based Design</a:t>
            </a:r>
          </a:p>
        </p:txBody>
      </p:sp>
      <p:sp>
        <p:nvSpPr>
          <p:cNvPr id="3" name="Content Placeholder 2">
            <a:extLst>
              <a:ext uri="{FF2B5EF4-FFF2-40B4-BE49-F238E27FC236}">
                <a16:creationId xmlns:a16="http://schemas.microsoft.com/office/drawing/2014/main" id="{3BA51F4F-B12A-A045-8830-9338EC8575C9}"/>
              </a:ext>
            </a:extLst>
          </p:cNvPr>
          <p:cNvSpPr>
            <a:spLocks noGrp="1"/>
          </p:cNvSpPr>
          <p:nvPr>
            <p:ph idx="1"/>
          </p:nvPr>
        </p:nvSpPr>
        <p:spPr>
          <a:xfrm>
            <a:off x="477592" y="1825625"/>
            <a:ext cx="5581918" cy="4351338"/>
          </a:xfrm>
        </p:spPr>
        <p:txBody>
          <a:bodyPr/>
          <a:lstStyle/>
          <a:p>
            <a:pPr marL="0" indent="0">
              <a:buNone/>
            </a:pPr>
            <a:r>
              <a:rPr lang="en-US" dirty="0">
                <a:solidFill>
                  <a:schemeClr val="bg1">
                    <a:lumMod val="95000"/>
                  </a:schemeClr>
                </a:solidFill>
              </a:rPr>
              <a:t>“as you’re driving with your hands at 10 and 2, you can use your thumbs …So, it’ll work </a:t>
            </a:r>
            <a:r>
              <a:rPr lang="en-US" dirty="0" err="1">
                <a:solidFill>
                  <a:schemeClr val="bg1">
                    <a:lumMod val="95000"/>
                  </a:schemeClr>
                </a:solidFill>
              </a:rPr>
              <a:t>kinda</a:t>
            </a:r>
            <a:r>
              <a:rPr lang="en-US" dirty="0">
                <a:solidFill>
                  <a:schemeClr val="bg1">
                    <a:lumMod val="95000"/>
                  </a:schemeClr>
                </a:solidFill>
              </a:rPr>
              <a:t> like a Refreshable Braille Display that can move up as vehicles are approaching on the left and right” (P14)</a:t>
            </a:r>
          </a:p>
        </p:txBody>
      </p:sp>
      <p:pic>
        <p:nvPicPr>
          <p:cNvPr id="6" name="Picture 5" descr="Artifact one participant designed in a focus group of an white cane for vehicles to avoid obstacles. This artifact is on top of black felt and a corkboard and is a pipe cleaner with a piece of clay attached to one end with a marble on the end of the piece of clay">
            <a:extLst>
              <a:ext uri="{FF2B5EF4-FFF2-40B4-BE49-F238E27FC236}">
                <a16:creationId xmlns:a16="http://schemas.microsoft.com/office/drawing/2014/main" id="{01B730B4-241B-43F5-A091-EBA26BD12D8E}"/>
              </a:ext>
            </a:extLst>
          </p:cNvPr>
          <p:cNvPicPr/>
          <p:nvPr/>
        </p:nvPicPr>
        <p:blipFill rotWithShape="1">
          <a:blip r:embed="rId3" cstate="print">
            <a:extLst>
              <a:ext uri="{28A0092B-C50C-407E-A947-70E740481C1C}">
                <a14:useLocalDpi xmlns:a14="http://schemas.microsoft.com/office/drawing/2010/main" val="0"/>
              </a:ext>
            </a:extLst>
          </a:blip>
          <a:srcRect b="18994"/>
          <a:stretch/>
        </p:blipFill>
        <p:spPr bwMode="auto">
          <a:xfrm>
            <a:off x="6718622" y="1609726"/>
            <a:ext cx="5367552" cy="3477430"/>
          </a:xfrm>
          <a:prstGeom prst="rect">
            <a:avLst/>
          </a:prstGeom>
          <a:ln>
            <a:noFill/>
          </a:ln>
          <a:effectLst>
            <a:outerShdw blurRad="292100" dist="139700" dir="2700000" algn="tl" rotWithShape="0">
              <a:srgbClr val="333333">
                <a:alpha val="65000"/>
              </a:srgbClr>
            </a:outerShdw>
          </a:effectLst>
        </p:spPr>
      </p:pic>
      <p:sp>
        <p:nvSpPr>
          <p:cNvPr id="8" name="Slide Number Placeholder 7">
            <a:extLst>
              <a:ext uri="{FF2B5EF4-FFF2-40B4-BE49-F238E27FC236}">
                <a16:creationId xmlns:a16="http://schemas.microsoft.com/office/drawing/2014/main" id="{1AB12CEF-68D6-4BF7-A14D-6A9F7B79E7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676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close up of a Lyft car">
            <a:extLst>
              <a:ext uri="{FF2B5EF4-FFF2-40B4-BE49-F238E27FC236}">
                <a16:creationId xmlns:a16="http://schemas.microsoft.com/office/drawing/2014/main" id="{386320B8-4FD8-4045-A35F-C3A1C184D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D675A7-8207-47D6-A1CD-6B172159BE15}"/>
              </a:ext>
            </a:extLst>
          </p:cNvPr>
          <p:cNvSpPr txBox="1">
            <a:spLocks noGrp="1"/>
          </p:cNvSpPr>
          <p:nvPr>
            <p:ph type="title" idx="4294967295"/>
          </p:nvPr>
        </p:nvSpPr>
        <p:spPr>
          <a:xfrm>
            <a:off x="3266536" y="1449237"/>
            <a:ext cx="6107501" cy="2554545"/>
          </a:xfrm>
          <a:prstGeom prst="rect">
            <a:avLst/>
          </a:prstGeom>
          <a:solidFill>
            <a:schemeClr val="tx1"/>
          </a:solidFill>
          <a:ln>
            <a:solidFill>
              <a:schemeClr val="bg1"/>
            </a:solid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What can we learn from existing transportation behaviors to inform the design of AI-powered automated vehicles for disabled  people?</a:t>
            </a:r>
          </a:p>
        </p:txBody>
      </p:sp>
      <p:sp>
        <p:nvSpPr>
          <p:cNvPr id="6" name="Title 1">
            <a:extLst>
              <a:ext uri="{FF2B5EF4-FFF2-40B4-BE49-F238E27FC236}">
                <a16:creationId xmlns:a16="http://schemas.microsoft.com/office/drawing/2014/main" id="{109F368F-8D36-43A5-95A2-FFF36473AFB5}"/>
              </a:ext>
            </a:extLst>
          </p:cNvPr>
          <p:cNvSpPr txBox="1">
            <a:spLocks/>
          </p:cNvSpPr>
          <p:nvPr/>
        </p:nvSpPr>
        <p:spPr>
          <a:xfrm>
            <a:off x="156774" y="5980670"/>
            <a:ext cx="11552384" cy="448256"/>
          </a:xfrm>
          <a:prstGeom prst="rect">
            <a:avLst/>
          </a:prstGeom>
          <a:solidFill>
            <a:schemeClr val="tx1"/>
          </a:solidFill>
          <a:ln>
            <a:solidFill>
              <a:srgbClr val="CC0099"/>
            </a:solid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Light" panose="020F0302020204030204"/>
                <a:ea typeface="+mj-ea"/>
                <a:cs typeface="+mj-cs"/>
              </a:rPr>
              <a:t>Brewer, R. N., Austin, A. &amp; Ellison, N. B. (2019). "Stories from the Front Seat: Supporting Accessible Transportation in the Sharing Economy." Proceedings of  the ACM Human-Computer Interaction 3(CSCW): Article 95. </a:t>
            </a:r>
            <a:r>
              <a:rPr kumimoji="0" lang="en-US" sz="1400" b="0" i="0" u="none" strike="noStrike" kern="1200" cap="none" spc="0" normalizeH="0" baseline="0" noProof="0">
                <a:ln>
                  <a:noFill/>
                </a:ln>
                <a:solidFill>
                  <a:prstClr val="white"/>
                </a:solidFill>
                <a:effectLst/>
                <a:uLnTx/>
                <a:uFillTx/>
                <a:latin typeface="Calibri Light" panose="020F0302020204030204"/>
                <a:ea typeface="+mj-ea"/>
                <a:cs typeface="+mj-cs"/>
                <a:hlinkClick r:id="rId4">
                  <a:extLst>
                    <a:ext uri="{A12FA001-AC4F-418D-AE19-62706E023703}">
                      <ahyp:hlinkClr xmlns:ahyp="http://schemas.microsoft.com/office/drawing/2018/hyperlinkcolor" val="tx"/>
                    </a:ext>
                  </a:extLst>
                </a:hlinkClick>
              </a:rPr>
              <a:t>http://bit.ly/avfrontseat</a:t>
            </a:r>
            <a:r>
              <a:rPr kumimoji="0" lang="en-US" sz="1400" b="0" i="0" u="none" strike="noStrike" kern="1200" cap="none" spc="0" normalizeH="0" baseline="0" noProof="0">
                <a:ln>
                  <a:noFill/>
                </a:ln>
                <a:solidFill>
                  <a:prstClr val="white"/>
                </a:solidFill>
                <a:effectLst/>
                <a:uLnTx/>
                <a:uFillTx/>
                <a:latin typeface="Calibri Light" panose="020F0302020204030204"/>
                <a:ea typeface="+mj-ea"/>
                <a:cs typeface="+mj-cs"/>
              </a:rPr>
              <a:t>	</a:t>
            </a:r>
          </a:p>
        </p:txBody>
      </p:sp>
      <p:sp>
        <p:nvSpPr>
          <p:cNvPr id="7" name="Rectangle 6">
            <a:extLst>
              <a:ext uri="{FF2B5EF4-FFF2-40B4-BE49-F238E27FC236}">
                <a16:creationId xmlns:a16="http://schemas.microsoft.com/office/drawing/2014/main" id="{C817DCEA-482C-4293-9DCE-2AF4CB0D606C}"/>
              </a:ext>
            </a:extLst>
          </p:cNvPr>
          <p:cNvSpPr/>
          <p:nvPr/>
        </p:nvSpPr>
        <p:spPr>
          <a:xfrm>
            <a:off x="156774" y="5434692"/>
            <a:ext cx="11552384" cy="523220"/>
          </a:xfrm>
          <a:prstGeom prst="rect">
            <a:avLst/>
          </a:prstGeom>
          <a:solidFill>
            <a:schemeClr val="tx1"/>
          </a:solidFill>
          <a:ln>
            <a:solidFill>
              <a:srgbClr val="CC0099"/>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rPr>
              <a:t>Brewer, Robin N., and Vaishnav </a:t>
            </a:r>
            <a:r>
              <a:rPr kumimoji="0" lang="en-US" sz="1400" b="0" i="0" u="none" strike="noStrike" kern="1200" cap="none" spc="0" normalizeH="0" baseline="0" noProof="0" err="1">
                <a:ln>
                  <a:noFill/>
                </a:ln>
                <a:solidFill>
                  <a:prstClr val="white"/>
                </a:solidFill>
                <a:effectLst/>
                <a:uLnTx/>
                <a:uFillTx/>
                <a:latin typeface="Calibri Light" panose="020F0302020204030204"/>
                <a:ea typeface="+mn-ea"/>
                <a:cs typeface="+mn-cs"/>
              </a:rPr>
              <a:t>Kameswaran</a:t>
            </a:r>
            <a:r>
              <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rPr>
              <a:t>. "Understanding trust, transportation, and accessibility through ridesharing." Proceedings of the 2019 CHI Conference on Human Factors in Computing Systems. 2019. </a:t>
            </a:r>
            <a:r>
              <a:rPr kumimoji="0" lang="en-US" sz="1400" b="1" i="0" u="none" strike="noStrike" kern="1200" cap="none" spc="0" normalizeH="0" baseline="0" noProof="0">
                <a:ln>
                  <a:noFill/>
                </a:ln>
                <a:solidFill>
                  <a:prstClr val="white"/>
                </a:solidFill>
                <a:effectLst/>
                <a:uLnTx/>
                <a:uFillTx/>
                <a:latin typeface="Calibri Light" panose="020F0302020204030204"/>
                <a:ea typeface="+mn-ea"/>
                <a:cs typeface="+mn-cs"/>
              </a:rPr>
              <a:t>https://bit.ly/blindavpassengers</a:t>
            </a:r>
          </a:p>
        </p:txBody>
      </p:sp>
    </p:spTree>
    <p:extLst>
      <p:ext uri="{BB962C8B-B14F-4D97-AF65-F5344CB8AC3E}">
        <p14:creationId xmlns:p14="http://schemas.microsoft.com/office/powerpoint/2010/main" val="3543925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90-C63C-4BD0-87AE-A9EB614F3807}"/>
              </a:ext>
            </a:extLst>
          </p:cNvPr>
          <p:cNvSpPr>
            <a:spLocks noGrp="1"/>
          </p:cNvSpPr>
          <p:nvPr>
            <p:ph type="title"/>
          </p:nvPr>
        </p:nvSpPr>
        <p:spPr>
          <a:xfrm>
            <a:off x="838200" y="365125"/>
            <a:ext cx="10515600" cy="1325563"/>
          </a:xfrm>
        </p:spPr>
        <p:txBody>
          <a:bodyPr/>
          <a:lstStyle/>
          <a:p>
            <a:r>
              <a:rPr lang="en-US" dirty="0"/>
              <a:t>Methods</a:t>
            </a:r>
          </a:p>
        </p:txBody>
      </p:sp>
      <p:sp>
        <p:nvSpPr>
          <p:cNvPr id="3" name="Content Placeholder 2">
            <a:extLst>
              <a:ext uri="{FF2B5EF4-FFF2-40B4-BE49-F238E27FC236}">
                <a16:creationId xmlns:a16="http://schemas.microsoft.com/office/drawing/2014/main" id="{5775BFC2-738B-4506-B2A6-C6AFF9DA0F8E}"/>
              </a:ext>
            </a:extLst>
          </p:cNvPr>
          <p:cNvSpPr>
            <a:spLocks noGrp="1"/>
          </p:cNvSpPr>
          <p:nvPr>
            <p:ph idx="1"/>
          </p:nvPr>
        </p:nvSpPr>
        <p:spPr/>
        <p:txBody>
          <a:bodyPr>
            <a:normAutofit/>
          </a:bodyPr>
          <a:lstStyle/>
          <a:p>
            <a:pPr marL="0" indent="0">
              <a:buNone/>
            </a:pPr>
            <a:r>
              <a:rPr lang="en-US" b="1" dirty="0">
                <a:solidFill>
                  <a:schemeClr val="bg1"/>
                </a:solidFill>
                <a:highlight>
                  <a:srgbClr val="000000"/>
                </a:highlight>
              </a:rPr>
              <a:t>Semi-structured interviews</a:t>
            </a:r>
            <a:endParaRPr lang="en-US" b="0" dirty="0">
              <a:solidFill>
                <a:schemeClr val="bg1"/>
              </a:solidFill>
              <a:effectLst/>
              <a:highlight>
                <a:srgbClr val="000000"/>
              </a:highlight>
            </a:endParaRPr>
          </a:p>
          <a:p>
            <a:pPr marL="0" indent="0">
              <a:buNone/>
            </a:pPr>
            <a:r>
              <a:rPr lang="en-US" dirty="0"/>
              <a:t>16 blind and low vision ridesharing passengers in Greater Detroit area </a:t>
            </a:r>
          </a:p>
          <a:p>
            <a:pPr marL="0" indent="0">
              <a:buNone/>
            </a:pPr>
            <a:r>
              <a:rPr lang="en-US" dirty="0"/>
              <a:t>Experiences, challenges and perceptions of other transportation modes</a:t>
            </a:r>
          </a:p>
          <a:p>
            <a:pPr marL="0" indent="0">
              <a:buNone/>
            </a:pPr>
            <a:r>
              <a:rPr lang="en-US" sz="2400" dirty="0"/>
              <a:t>10 male, 6 female, mean 41.6 years</a:t>
            </a:r>
          </a:p>
          <a:p>
            <a:pPr marL="0" indent="0">
              <a:buNone/>
            </a:pPr>
            <a:endParaRPr lang="en-US" b="0" dirty="0">
              <a:effectLst/>
            </a:endParaRPr>
          </a:p>
          <a:p>
            <a:pPr marL="0" indent="0">
              <a:buNone/>
            </a:pPr>
            <a:r>
              <a:rPr lang="en-US" b="0" dirty="0">
                <a:effectLst/>
              </a:rPr>
              <a:t>18 ridesharing drivers with experiences with blind, low vision, and other disabled passengers</a:t>
            </a:r>
          </a:p>
          <a:p>
            <a:pPr marL="0" indent="0">
              <a:buNone/>
            </a:pPr>
            <a:r>
              <a:rPr lang="en-US" sz="2400" b="0" dirty="0">
                <a:effectLst/>
              </a:rPr>
              <a:t>12 male, 6 </a:t>
            </a:r>
            <a:r>
              <a:rPr lang="en-US" sz="2400" dirty="0"/>
              <a:t>female, mean 51 years</a:t>
            </a:r>
            <a:endParaRPr lang="en-US" dirty="0"/>
          </a:p>
        </p:txBody>
      </p:sp>
    </p:spTree>
    <p:extLst>
      <p:ext uri="{BB962C8B-B14F-4D97-AF65-F5344CB8AC3E}">
        <p14:creationId xmlns:p14="http://schemas.microsoft.com/office/powerpoint/2010/main" val="834230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46C3-14CC-4CC3-9274-9C0BC8214924}"/>
              </a:ext>
            </a:extLst>
          </p:cNvPr>
          <p:cNvSpPr>
            <a:spLocks noGrp="1"/>
          </p:cNvSpPr>
          <p:nvPr>
            <p:ph type="title"/>
          </p:nvPr>
        </p:nvSpPr>
        <p:spPr/>
        <p:txBody>
          <a:bodyPr/>
          <a:lstStyle/>
          <a:p>
            <a:r>
              <a:rPr lang="en-US" dirty="0"/>
              <a:t>Role of the driver</a:t>
            </a:r>
          </a:p>
        </p:txBody>
      </p:sp>
      <p:sp>
        <p:nvSpPr>
          <p:cNvPr id="3" name="Content Placeholder 2">
            <a:extLst>
              <a:ext uri="{FF2B5EF4-FFF2-40B4-BE49-F238E27FC236}">
                <a16:creationId xmlns:a16="http://schemas.microsoft.com/office/drawing/2014/main" id="{71646178-8815-437D-A47C-607E058B8CF4}"/>
              </a:ext>
            </a:extLst>
          </p:cNvPr>
          <p:cNvSpPr>
            <a:spLocks noGrp="1"/>
          </p:cNvSpPr>
          <p:nvPr>
            <p:ph idx="1"/>
          </p:nvPr>
        </p:nvSpPr>
        <p:spPr/>
        <p:txBody>
          <a:bodyPr>
            <a:normAutofit/>
          </a:bodyPr>
          <a:lstStyle/>
          <a:p>
            <a:pPr marL="0" indent="0">
              <a:buNone/>
            </a:pPr>
            <a:r>
              <a:rPr lang="en-US" b="1" dirty="0">
                <a:solidFill>
                  <a:schemeClr val="bg1"/>
                </a:solidFill>
                <a:highlight>
                  <a:srgbClr val="000000"/>
                </a:highlight>
              </a:rPr>
              <a:t>The inevitability of entry and exit assistance </a:t>
            </a:r>
            <a:br>
              <a:rPr lang="en-US" b="1" dirty="0">
                <a:solidFill>
                  <a:schemeClr val="bg1"/>
                </a:solidFill>
                <a:highlight>
                  <a:srgbClr val="000000"/>
                </a:highlight>
              </a:rPr>
            </a:br>
            <a:endParaRPr lang="en-US" b="0" dirty="0">
              <a:solidFill>
                <a:schemeClr val="bg1"/>
              </a:solidFill>
              <a:effectLst/>
              <a:highlight>
                <a:srgbClr val="000000"/>
              </a:highlight>
            </a:endParaRPr>
          </a:p>
          <a:p>
            <a:pPr marL="0" indent="0">
              <a:buNone/>
            </a:pPr>
            <a:r>
              <a:rPr lang="en-US" i="1" dirty="0"/>
              <a:t>"Well, sometimes they can’t always see where you are. They think you can see them and you tell them you can’t… For example, I waited out by my garage before and a guy swore he was at my house. And I said, ‘You’re not at my house </a:t>
            </a:r>
            <a:r>
              <a:rPr lang="en-US" i="1" dirty="0" err="1"/>
              <a:t>’cause</a:t>
            </a:r>
            <a:r>
              <a:rPr lang="en-US" i="1" dirty="0"/>
              <a:t> I’m at the garage.’ He goes, ’I’m at the garage.’ I said, ’No you’re not, </a:t>
            </a:r>
            <a:r>
              <a:rPr lang="en-US" i="1" dirty="0" err="1"/>
              <a:t>’cause</a:t>
            </a:r>
            <a:r>
              <a:rPr lang="en-US" i="1" dirty="0"/>
              <a:t> I’m right here’... He drove around, and he finally saw me."</a:t>
            </a:r>
            <a:endParaRPr lang="en-US" dirty="0"/>
          </a:p>
        </p:txBody>
      </p:sp>
    </p:spTree>
    <p:extLst>
      <p:ext uri="{BB962C8B-B14F-4D97-AF65-F5344CB8AC3E}">
        <p14:creationId xmlns:p14="http://schemas.microsoft.com/office/powerpoint/2010/main" val="1165595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8A75-1329-9348-9359-0501EE319565}"/>
              </a:ext>
            </a:extLst>
          </p:cNvPr>
          <p:cNvSpPr>
            <a:spLocks noGrp="1"/>
          </p:cNvSpPr>
          <p:nvPr>
            <p:ph type="title"/>
          </p:nvPr>
        </p:nvSpPr>
        <p:spPr/>
        <p:txBody>
          <a:bodyPr/>
          <a:lstStyle/>
          <a:p>
            <a:r>
              <a:rPr lang="en-US" b="1" dirty="0">
                <a:solidFill>
                  <a:srgbClr val="FFC000"/>
                </a:solidFill>
              </a:rPr>
              <a:t>Roles: </a:t>
            </a:r>
            <a:r>
              <a:rPr lang="en-US" b="1" dirty="0">
                <a:solidFill>
                  <a:schemeClr val="bg1"/>
                </a:solidFill>
              </a:rPr>
              <a:t>(1) Physical labor</a:t>
            </a:r>
            <a:br>
              <a:rPr lang="en-US" sz="2800" dirty="0">
                <a:solidFill>
                  <a:srgbClr val="C00000"/>
                </a:solidFill>
              </a:rPr>
            </a:br>
            <a:br>
              <a:rPr lang="en-US" dirty="0"/>
            </a:br>
            <a:endParaRPr lang="en-US" dirty="0"/>
          </a:p>
        </p:txBody>
      </p:sp>
      <p:sp>
        <p:nvSpPr>
          <p:cNvPr id="3" name="Content Placeholder 2">
            <a:extLst>
              <a:ext uri="{FF2B5EF4-FFF2-40B4-BE49-F238E27FC236}">
                <a16:creationId xmlns:a16="http://schemas.microsoft.com/office/drawing/2014/main" id="{56983CBD-6BA1-8446-85BF-1CEF9436F7A8}"/>
              </a:ext>
            </a:extLst>
          </p:cNvPr>
          <p:cNvSpPr>
            <a:spLocks noGrp="1"/>
          </p:cNvSpPr>
          <p:nvPr>
            <p:ph idx="1"/>
          </p:nvPr>
        </p:nvSpPr>
        <p:spPr/>
        <p:txBody>
          <a:bodyPr>
            <a:noAutofit/>
          </a:bodyPr>
          <a:lstStyle/>
          <a:p>
            <a:pPr marL="0" indent="0">
              <a:buNone/>
            </a:pPr>
            <a:r>
              <a:rPr lang="en-US" sz="2800" b="1" dirty="0"/>
              <a:t>Drivers performed physical labor roles that required disability disclosure</a:t>
            </a:r>
          </a:p>
          <a:p>
            <a:pPr marL="0" indent="0">
              <a:buNone/>
            </a:pPr>
            <a:endParaRPr lang="en-US" sz="2400" dirty="0"/>
          </a:p>
          <a:p>
            <a:pPr marL="0" indent="0">
              <a:buNone/>
            </a:pPr>
            <a:r>
              <a:rPr lang="en-US" sz="2400" dirty="0">
                <a:solidFill>
                  <a:schemeClr val="accent1"/>
                </a:solidFill>
              </a:rPr>
              <a:t>‘I’ve just got a few things to move’. He goes, ’would you mind helping me?’ I grab boxes…We load them up, take him to his new apartment, and he goes,…’would you help me carry these up the steps?’ No problem, I would’ve done it if he wouldn’t have asked, I would’ve offered. </a:t>
            </a:r>
          </a:p>
          <a:p>
            <a:pPr marL="0" indent="0">
              <a:buNone/>
            </a:pPr>
            <a:r>
              <a:rPr lang="en-US" sz="2400" dirty="0">
                <a:solidFill>
                  <a:schemeClr val="accent1"/>
                </a:solidFill>
              </a:rPr>
              <a:t>…He goes, ’would you let me hold onto your arm, and you walk me around the room so that I can memorize where everything is at?’...We walked around and we got to the thermostat for the heating and cooling. And he goes, ’tell me what each button is for on this’…</a:t>
            </a:r>
            <a:r>
              <a:rPr lang="en-US" sz="2400" b="1" dirty="0">
                <a:solidFill>
                  <a:schemeClr val="accent1"/>
                </a:solidFill>
              </a:rPr>
              <a:t> </a:t>
            </a:r>
            <a:r>
              <a:rPr lang="en-US" sz="2400" dirty="0"/>
              <a:t>(P13)</a:t>
            </a:r>
          </a:p>
        </p:txBody>
      </p:sp>
      <p:sp>
        <p:nvSpPr>
          <p:cNvPr id="4" name="TextBox 3">
            <a:extLst>
              <a:ext uri="{FF2B5EF4-FFF2-40B4-BE49-F238E27FC236}">
                <a16:creationId xmlns:a16="http://schemas.microsoft.com/office/drawing/2014/main" id="{85CC3485-C30D-744D-B18A-A6F9837FF71C}"/>
              </a:ext>
              <a:ext uri="{C183D7F6-B498-43B3-948B-1728B52AA6E4}">
                <adec:decorative xmlns:adec="http://schemas.microsoft.com/office/drawing/2017/decorative" val="1"/>
              </a:ext>
            </a:extLst>
          </p:cNvPr>
          <p:cNvSpPr txBox="1"/>
          <p:nvPr/>
        </p:nvSpPr>
        <p:spPr>
          <a:xfrm>
            <a:off x="3869268" y="1474837"/>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
        <p:nvSpPr>
          <p:cNvPr id="5" name="TextBox 4">
            <a:extLst>
              <a:ext uri="{FF2B5EF4-FFF2-40B4-BE49-F238E27FC236}">
                <a16:creationId xmlns:a16="http://schemas.microsoft.com/office/drawing/2014/main" id="{5E152738-0413-AA41-B172-97048C2B0F76}"/>
              </a:ext>
              <a:ext uri="{C183D7F6-B498-43B3-948B-1728B52AA6E4}">
                <adec:decorative xmlns:adec="http://schemas.microsoft.com/office/drawing/2017/decorative" val="1"/>
              </a:ext>
            </a:extLst>
          </p:cNvPr>
          <p:cNvSpPr txBox="1"/>
          <p:nvPr/>
        </p:nvSpPr>
        <p:spPr>
          <a:xfrm rot="10800000">
            <a:off x="10122584" y="5323028"/>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Tree>
    <p:extLst>
      <p:ext uri="{BB962C8B-B14F-4D97-AF65-F5344CB8AC3E}">
        <p14:creationId xmlns:p14="http://schemas.microsoft.com/office/powerpoint/2010/main" val="1554108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8A75-1329-9348-9359-0501EE319565}"/>
              </a:ext>
            </a:extLst>
          </p:cNvPr>
          <p:cNvSpPr>
            <a:spLocks noGrp="1"/>
          </p:cNvSpPr>
          <p:nvPr>
            <p:ph type="title"/>
          </p:nvPr>
        </p:nvSpPr>
        <p:spPr>
          <a:xfrm>
            <a:off x="252919" y="1123837"/>
            <a:ext cx="3048220" cy="4641532"/>
          </a:xfrm>
        </p:spPr>
        <p:txBody>
          <a:bodyPr/>
          <a:lstStyle/>
          <a:p>
            <a:r>
              <a:rPr lang="en-US" dirty="0"/>
              <a:t>But: drivers acknowledged that others might use disclosures inappropriately</a:t>
            </a:r>
            <a:endParaRPr lang="en-US" b="1" dirty="0">
              <a:solidFill>
                <a:srgbClr val="FFC000"/>
              </a:solidFill>
            </a:endParaRPr>
          </a:p>
        </p:txBody>
      </p:sp>
      <p:sp>
        <p:nvSpPr>
          <p:cNvPr id="3" name="Content Placeholder 2">
            <a:extLst>
              <a:ext uri="{FF2B5EF4-FFF2-40B4-BE49-F238E27FC236}">
                <a16:creationId xmlns:a16="http://schemas.microsoft.com/office/drawing/2014/main" id="{56983CBD-6BA1-8446-85BF-1CEF9436F7A8}"/>
              </a:ext>
            </a:extLst>
          </p:cNvPr>
          <p:cNvSpPr>
            <a:spLocks noGrp="1"/>
          </p:cNvSpPr>
          <p:nvPr>
            <p:ph idx="1"/>
          </p:nvPr>
        </p:nvSpPr>
        <p:spPr>
          <a:xfrm>
            <a:off x="3869268" y="864108"/>
            <a:ext cx="7416048" cy="5120640"/>
          </a:xfrm>
        </p:spPr>
        <p:txBody>
          <a:bodyPr/>
          <a:lstStyle/>
          <a:p>
            <a:pPr marL="0" indent="0">
              <a:buNone/>
            </a:pPr>
            <a:r>
              <a:rPr lang="en-US" sz="2800" b="1"/>
              <a:t>Drivers expected people to disclose their disability as it helped drivers feel more comfortable in knowing how (much) to assist</a:t>
            </a:r>
          </a:p>
          <a:p>
            <a:pPr marL="0" indent="0">
              <a:buNone/>
            </a:pPr>
            <a:endParaRPr lang="en-US"/>
          </a:p>
          <a:p>
            <a:pPr marL="0" indent="0">
              <a:buNone/>
            </a:pPr>
            <a:r>
              <a:rPr lang="en-US" sz="2400">
                <a:solidFill>
                  <a:schemeClr val="accent1"/>
                </a:solidFill>
              </a:rPr>
              <a:t>as a driver it would be nice to know ahead of time. However, I get the fact that they wouldn't want to tell us that ahead of time, also.  ... There are predators out here and if somebody knew that that was a visually impaired person, they could plan it ... try to figure out some way to </a:t>
            </a:r>
            <a:r>
              <a:rPr lang="en-US" sz="2400" b="1">
                <a:solidFill>
                  <a:schemeClr val="accent1"/>
                </a:solidFill>
              </a:rPr>
              <a:t>take advantage of them</a:t>
            </a:r>
            <a:r>
              <a:rPr lang="en-US" sz="2400">
                <a:solidFill>
                  <a:schemeClr val="accent1"/>
                </a:solidFill>
              </a:rPr>
              <a:t>...</a:t>
            </a:r>
            <a:r>
              <a:rPr lang="en-US" sz="2400" b="1">
                <a:solidFill>
                  <a:schemeClr val="accent1"/>
                </a:solidFill>
              </a:rPr>
              <a:t> </a:t>
            </a:r>
            <a:r>
              <a:rPr lang="en-US" sz="2400">
                <a:solidFill>
                  <a:schemeClr val="accent1"/>
                </a:solidFill>
              </a:rPr>
              <a:t>(P2)</a:t>
            </a:r>
            <a:endParaRPr lang="en-US" sz="2400" b="1">
              <a:solidFill>
                <a:schemeClr val="accent1"/>
              </a:solidFill>
            </a:endParaRPr>
          </a:p>
        </p:txBody>
      </p:sp>
      <p:sp>
        <p:nvSpPr>
          <p:cNvPr id="4" name="TextBox 3">
            <a:extLst>
              <a:ext uri="{FF2B5EF4-FFF2-40B4-BE49-F238E27FC236}">
                <a16:creationId xmlns:a16="http://schemas.microsoft.com/office/drawing/2014/main" id="{B58E0ACD-A7A0-5E48-9840-2B301B2812D0}"/>
              </a:ext>
              <a:ext uri="{C183D7F6-B498-43B3-948B-1728B52AA6E4}">
                <adec:decorative xmlns:adec="http://schemas.microsoft.com/office/drawing/2017/decorative" val="1"/>
              </a:ext>
            </a:extLst>
          </p:cNvPr>
          <p:cNvSpPr txBox="1"/>
          <p:nvPr/>
        </p:nvSpPr>
        <p:spPr>
          <a:xfrm>
            <a:off x="3869268" y="2678134"/>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
        <p:nvSpPr>
          <p:cNvPr id="5" name="TextBox 4">
            <a:extLst>
              <a:ext uri="{FF2B5EF4-FFF2-40B4-BE49-F238E27FC236}">
                <a16:creationId xmlns:a16="http://schemas.microsoft.com/office/drawing/2014/main" id="{FF7891E3-FD72-F24D-8885-B9D047896EEE}"/>
              </a:ext>
              <a:ext uri="{C183D7F6-B498-43B3-948B-1728B52AA6E4}">
                <adec:decorative xmlns:adec="http://schemas.microsoft.com/office/drawing/2017/decorative" val="1"/>
              </a:ext>
            </a:extLst>
          </p:cNvPr>
          <p:cNvSpPr txBox="1"/>
          <p:nvPr/>
        </p:nvSpPr>
        <p:spPr>
          <a:xfrm rot="10800000">
            <a:off x="10351252" y="4247379"/>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Tree>
    <p:extLst>
      <p:ext uri="{BB962C8B-B14F-4D97-AF65-F5344CB8AC3E}">
        <p14:creationId xmlns:p14="http://schemas.microsoft.com/office/powerpoint/2010/main" val="919340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20D29D-B019-464A-A870-B0431E3AFC4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836908"/>
            <a:ext cx="12192000" cy="8604069"/>
          </a:xfrm>
          <a:prstGeom prst="rect">
            <a:avLst/>
          </a:prstGeom>
        </p:spPr>
      </p:pic>
      <p:sp>
        <p:nvSpPr>
          <p:cNvPr id="2" name="Title 1">
            <a:extLst>
              <a:ext uri="{FF2B5EF4-FFF2-40B4-BE49-F238E27FC236}">
                <a16:creationId xmlns:a16="http://schemas.microsoft.com/office/drawing/2014/main" id="{BB5166FE-ABD7-CE4E-B4A3-4F408F73DAD0}"/>
              </a:ext>
            </a:extLst>
          </p:cNvPr>
          <p:cNvSpPr>
            <a:spLocks noGrp="1"/>
          </p:cNvSpPr>
          <p:nvPr>
            <p:ph type="title"/>
          </p:nvPr>
        </p:nvSpPr>
        <p:spPr>
          <a:xfrm>
            <a:off x="640377" y="1495798"/>
            <a:ext cx="3544165" cy="4378060"/>
          </a:xfrm>
        </p:spPr>
        <p:txBody>
          <a:bodyPr>
            <a:normAutofit/>
          </a:bodyPr>
          <a:lstStyle/>
          <a:p>
            <a:pPr algn="ctr"/>
            <a:r>
              <a:rPr lang="en-US" dirty="0"/>
              <a:t>If we replace the human decision-maker (the driver) with an algorithm, does this problem go away? </a:t>
            </a:r>
          </a:p>
        </p:txBody>
      </p:sp>
    </p:spTree>
    <p:extLst>
      <p:ext uri="{BB962C8B-B14F-4D97-AF65-F5344CB8AC3E}">
        <p14:creationId xmlns:p14="http://schemas.microsoft.com/office/powerpoint/2010/main" val="1300525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3A66-465A-D746-B83A-B93A0A13722C}"/>
              </a:ext>
            </a:extLst>
          </p:cNvPr>
          <p:cNvSpPr>
            <a:spLocks noGrp="1"/>
          </p:cNvSpPr>
          <p:nvPr>
            <p:ph type="title"/>
          </p:nvPr>
        </p:nvSpPr>
        <p:spPr/>
        <p:txBody>
          <a:bodyPr/>
          <a:lstStyle/>
          <a:p>
            <a:pPr algn="ctr"/>
            <a:r>
              <a:rPr lang="en-US" dirty="0"/>
              <a:t>No</a:t>
            </a:r>
          </a:p>
        </p:txBody>
      </p:sp>
      <p:pic>
        <p:nvPicPr>
          <p:cNvPr id="6" name="Content Placeholder 5" descr="Brookings news article titled &quot;For some employment algorithms, disability discrimination by default&quot;">
            <a:extLst>
              <a:ext uri="{FF2B5EF4-FFF2-40B4-BE49-F238E27FC236}">
                <a16:creationId xmlns:a16="http://schemas.microsoft.com/office/drawing/2014/main" id="{B70E00D2-3F9E-8744-AA07-FFFEC9F9C71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00137" y="526943"/>
            <a:ext cx="8442044" cy="5916409"/>
          </a:xfrm>
        </p:spPr>
      </p:pic>
    </p:spTree>
    <p:extLst>
      <p:ext uri="{BB962C8B-B14F-4D97-AF65-F5344CB8AC3E}">
        <p14:creationId xmlns:p14="http://schemas.microsoft.com/office/powerpoint/2010/main" val="1372632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75BC-0721-4353-B57F-4721DDF1103F}"/>
              </a:ext>
            </a:extLst>
          </p:cNvPr>
          <p:cNvSpPr>
            <a:spLocks noGrp="1"/>
          </p:cNvSpPr>
          <p:nvPr>
            <p:ph type="title"/>
          </p:nvPr>
        </p:nvSpPr>
        <p:spPr>
          <a:xfrm>
            <a:off x="831850" y="-2852737"/>
            <a:ext cx="10515600" cy="2852737"/>
          </a:xfrm>
        </p:spPr>
        <p:txBody>
          <a:bodyPr vert="horz" lIns="91440" tIns="45720" rIns="91440" bIns="45720" rtlCol="0" anchor="b">
            <a:normAutofit/>
          </a:bodyPr>
          <a:lstStyle/>
          <a:p>
            <a:r>
              <a:rPr lang="en-US" dirty="0"/>
              <a:t>Summary</a:t>
            </a:r>
          </a:p>
        </p:txBody>
      </p:sp>
      <p:sp>
        <p:nvSpPr>
          <p:cNvPr id="8" name="Oval 7" descr="1">
            <a:extLst>
              <a:ext uri="{FF2B5EF4-FFF2-40B4-BE49-F238E27FC236}">
                <a16:creationId xmlns:a16="http://schemas.microsoft.com/office/drawing/2014/main" id="{6D538A1B-8A02-425F-8363-8BC42F3815B7}"/>
              </a:ext>
              <a:ext uri="{C183D7F6-B498-43B3-948B-1728B52AA6E4}">
                <adec:decorative xmlns:adec="http://schemas.microsoft.com/office/drawing/2017/decorative" val="0"/>
              </a:ext>
            </a:extLst>
          </p:cNvPr>
          <p:cNvSpPr/>
          <p:nvPr/>
        </p:nvSpPr>
        <p:spPr>
          <a:xfrm>
            <a:off x="395654" y="336427"/>
            <a:ext cx="1494692" cy="14697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5" name="Rectangle 4">
            <a:extLst>
              <a:ext uri="{FF2B5EF4-FFF2-40B4-BE49-F238E27FC236}">
                <a16:creationId xmlns:a16="http://schemas.microsoft.com/office/drawing/2014/main" id="{76AC8A4F-1657-4ED8-BE4B-97160EC91494}"/>
              </a:ext>
            </a:extLst>
          </p:cNvPr>
          <p:cNvSpPr/>
          <p:nvPr/>
        </p:nvSpPr>
        <p:spPr>
          <a:xfrm>
            <a:off x="369277" y="1979750"/>
            <a:ext cx="5099538"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t>Designing for AV barriers</a:t>
            </a:r>
            <a:b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b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DESIGN FOCUS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Control is a spectrum, should it be a choice?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Designing with assistive tech metaphors</a:t>
            </a:r>
          </a:p>
        </p:txBody>
      </p:sp>
      <p:sp>
        <p:nvSpPr>
          <p:cNvPr id="9" name="Oval 8" descr="2">
            <a:extLst>
              <a:ext uri="{FF2B5EF4-FFF2-40B4-BE49-F238E27FC236}">
                <a16:creationId xmlns:a16="http://schemas.microsoft.com/office/drawing/2014/main" id="{A926D7BE-FB02-4104-90F3-25D5F98E446B}"/>
              </a:ext>
              <a:ext uri="{C183D7F6-B498-43B3-948B-1728B52AA6E4}">
                <adec:decorative xmlns:adec="http://schemas.microsoft.com/office/drawing/2017/decorative" val="0"/>
              </a:ext>
            </a:extLst>
          </p:cNvPr>
          <p:cNvSpPr/>
          <p:nvPr/>
        </p:nvSpPr>
        <p:spPr>
          <a:xfrm>
            <a:off x="6453554" y="227261"/>
            <a:ext cx="1494692" cy="14697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4" name="Rectangle 3">
            <a:extLst>
              <a:ext uri="{FF2B5EF4-FFF2-40B4-BE49-F238E27FC236}">
                <a16:creationId xmlns:a16="http://schemas.microsoft.com/office/drawing/2014/main" id="{7E0863FC-8B6A-4B54-9BA7-E5C275C29010}"/>
              </a:ext>
            </a:extLst>
          </p:cNvPr>
          <p:cNvSpPr/>
          <p:nvPr/>
        </p:nvSpPr>
        <p:spPr>
          <a:xfrm>
            <a:off x="6453554" y="1979750"/>
            <a:ext cx="5738446" cy="36625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t>Understanding transportation</a:t>
            </a:r>
            <a:b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b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INTERVIEWS w/ RIDESHARING PASSENGERS AND DRIVERS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Drivers play a critical role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Bias may still be a concern, even without drivers (people) making decisions</a:t>
            </a:r>
          </a:p>
        </p:txBody>
      </p:sp>
    </p:spTree>
    <p:extLst>
      <p:ext uri="{BB962C8B-B14F-4D97-AF65-F5344CB8AC3E}">
        <p14:creationId xmlns:p14="http://schemas.microsoft.com/office/powerpoint/2010/main" val="61717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F234-FCEA-43E4-B61E-6DD172BF4E5A}"/>
              </a:ext>
            </a:extLst>
          </p:cNvPr>
          <p:cNvSpPr>
            <a:spLocks noGrp="1"/>
          </p:cNvSpPr>
          <p:nvPr>
            <p:ph type="title"/>
          </p:nvPr>
        </p:nvSpPr>
        <p:spPr/>
        <p:txBody>
          <a:bodyPr/>
          <a:lstStyle/>
          <a:p>
            <a:r>
              <a:rPr lang="en-US" dirty="0"/>
              <a:t>How to Participate</a:t>
            </a:r>
          </a:p>
        </p:txBody>
      </p:sp>
      <p:sp>
        <p:nvSpPr>
          <p:cNvPr id="3" name="Content Placeholder 2" descr="For ">
            <a:extLst>
              <a:ext uri="{FF2B5EF4-FFF2-40B4-BE49-F238E27FC236}">
                <a16:creationId xmlns:a16="http://schemas.microsoft.com/office/drawing/2014/main" id="{C89D3BBF-00EE-4E71-8972-D74BE84E2991}"/>
              </a:ext>
            </a:extLst>
          </p:cNvPr>
          <p:cNvSpPr>
            <a:spLocks noGrp="1"/>
          </p:cNvSpPr>
          <p:nvPr>
            <p:ph idx="1"/>
          </p:nvPr>
        </p:nvSpPr>
        <p:spPr>
          <a:xfrm>
            <a:off x="838200" y="1825624"/>
            <a:ext cx="10515600" cy="5032375"/>
          </a:xfrm>
        </p:spPr>
        <p:txBody>
          <a:bodyPr>
            <a:normAutofit fontScale="85000" lnSpcReduction="20000"/>
          </a:bodyPr>
          <a:lstStyle/>
          <a:p>
            <a:r>
              <a:rPr lang="en-US" dirty="0"/>
              <a:t>Ask Questions to Presenters</a:t>
            </a:r>
          </a:p>
          <a:p>
            <a:pPr lvl="1"/>
            <a:r>
              <a:rPr lang="en-US" dirty="0"/>
              <a:t>Submit questions using Zoom’s Q &amp; A feature throughout the event</a:t>
            </a:r>
          </a:p>
          <a:p>
            <a:pPr lvl="2"/>
            <a:r>
              <a:rPr lang="en-US" dirty="0"/>
              <a:t>Ex. “Question – What are wheelchairs?“</a:t>
            </a:r>
          </a:p>
          <a:p>
            <a:pPr lvl="2"/>
            <a:r>
              <a:rPr lang="en-US" dirty="0"/>
              <a:t>Ex. “Question for the first presenter – Did your study look at scooters?”</a:t>
            </a:r>
          </a:p>
          <a:p>
            <a:pPr lvl="1"/>
            <a:r>
              <a:rPr lang="en-US" dirty="0"/>
              <a:t>Moderator will paraphrase question to presenters</a:t>
            </a:r>
          </a:p>
          <a:p>
            <a:pPr lvl="2"/>
            <a:r>
              <a:rPr lang="en-US" dirty="0"/>
              <a:t>We may not get to all questions</a:t>
            </a:r>
          </a:p>
          <a:p>
            <a:pPr lvl="2"/>
            <a:r>
              <a:rPr lang="en-US" dirty="0"/>
              <a:t>As an alternative, you may submit questions via email:  </a:t>
            </a:r>
            <a:r>
              <a:rPr lang="en-US" dirty="0">
                <a:hlinkClick r:id="rId3"/>
              </a:rPr>
              <a:t>events@access-board.gov</a:t>
            </a:r>
            <a:r>
              <a:rPr lang="en-US" dirty="0"/>
              <a:t> </a:t>
            </a:r>
          </a:p>
          <a:p>
            <a:r>
              <a:rPr lang="en-US" dirty="0"/>
              <a:t>Contribute to the Open Discussion Today</a:t>
            </a:r>
          </a:p>
          <a:p>
            <a:pPr lvl="1"/>
            <a:r>
              <a:rPr lang="en-US" dirty="0"/>
              <a:t>Request to speak using Zoom’s Q &amp; A feature</a:t>
            </a:r>
          </a:p>
          <a:p>
            <a:pPr lvl="2"/>
            <a:r>
              <a:rPr lang="en-US" dirty="0"/>
              <a:t>Ex. “Microphone – I’m Beth from XYZ Company and would like to talk about automated doors”</a:t>
            </a:r>
          </a:p>
          <a:p>
            <a:pPr lvl="2"/>
            <a:r>
              <a:rPr lang="en-US" dirty="0"/>
              <a:t>Ex. “Microphone – I’m Alex and I’d like to share my experience using an AV”</a:t>
            </a:r>
          </a:p>
          <a:p>
            <a:pPr lvl="1"/>
            <a:r>
              <a:rPr lang="en-US" dirty="0"/>
              <a:t>Host will unmute you (in</a:t>
            </a:r>
            <a:r>
              <a:rPr lang="en-US" baseline="0" dirty="0"/>
              <a:t> Zoom)</a:t>
            </a:r>
            <a:r>
              <a:rPr lang="en-US" dirty="0"/>
              <a:t>, but please check your microphone</a:t>
            </a:r>
          </a:p>
          <a:p>
            <a:pPr lvl="2"/>
            <a:r>
              <a:rPr lang="en-US" dirty="0"/>
              <a:t>Moderator will call on you by name to speak</a:t>
            </a:r>
          </a:p>
          <a:p>
            <a:pPr lvl="1"/>
            <a:r>
              <a:rPr lang="en-US" dirty="0"/>
              <a:t>ASL</a:t>
            </a:r>
            <a:r>
              <a:rPr lang="en-US" sz="2400" kern="1200" dirty="0">
                <a:solidFill>
                  <a:schemeClr val="tx1"/>
                </a:solidFill>
                <a:effectLst/>
                <a:latin typeface="+mn-lt"/>
                <a:ea typeface="+mn-ea"/>
                <a:cs typeface="+mn-cs"/>
              </a:rPr>
              <a:t> – I</a:t>
            </a:r>
            <a:r>
              <a:rPr lang="en-US" dirty="0"/>
              <a:t>f you wish to be visible for signing, please put that in your request</a:t>
            </a:r>
          </a:p>
          <a:p>
            <a:r>
              <a:rPr lang="en-US" dirty="0"/>
              <a:t>Continue the Online Dialogue </a:t>
            </a:r>
          </a:p>
          <a:p>
            <a:pPr lvl="1"/>
            <a:r>
              <a:rPr lang="en-US" dirty="0">
                <a:hlinkClick r:id="rId4"/>
              </a:rPr>
              <a:t>http://transportationinnovation.ideascale.com</a:t>
            </a:r>
            <a:r>
              <a:rPr lang="en-US" dirty="0"/>
              <a:t> </a:t>
            </a:r>
          </a:p>
          <a:p>
            <a:pPr lvl="1"/>
            <a:r>
              <a:rPr lang="en-US" dirty="0"/>
              <a:t>For assistance, email:  </a:t>
            </a:r>
            <a:r>
              <a:rPr lang="en-US" dirty="0">
                <a:hlinkClick r:id="rId5"/>
              </a:rPr>
              <a:t>ePolicyWorks@dol.gov</a:t>
            </a:r>
            <a:r>
              <a:rPr lang="en-US" dirty="0"/>
              <a:t> </a:t>
            </a:r>
          </a:p>
        </p:txBody>
      </p:sp>
      <p:sp>
        <p:nvSpPr>
          <p:cNvPr id="4" name="Slide Number Placeholder 3">
            <a:extLst>
              <a:ext uri="{FF2B5EF4-FFF2-40B4-BE49-F238E27FC236}">
                <a16:creationId xmlns:a16="http://schemas.microsoft.com/office/drawing/2014/main" id="{F44C7B55-61B8-46E7-8DF0-2360688665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5838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5770-4CF6-0E49-9F8B-2D92DAE6B7EB}"/>
              </a:ext>
            </a:extLst>
          </p:cNvPr>
          <p:cNvSpPr>
            <a:spLocks noGrp="1"/>
          </p:cNvSpPr>
          <p:nvPr>
            <p:ph type="title"/>
          </p:nvPr>
        </p:nvSpPr>
        <p:spPr/>
        <p:txBody>
          <a:bodyPr/>
          <a:lstStyle/>
          <a:p>
            <a:r>
              <a:rPr lang="en-US" dirty="0"/>
              <a:t>Thanks!</a:t>
            </a:r>
            <a:br>
              <a:rPr lang="en-US" dirty="0"/>
            </a:br>
            <a:r>
              <a:rPr lang="en-US" dirty="0"/>
              <a:t>Questions?</a:t>
            </a:r>
          </a:p>
        </p:txBody>
      </p:sp>
      <p:sp>
        <p:nvSpPr>
          <p:cNvPr id="3" name="Content Placeholder 2">
            <a:extLst>
              <a:ext uri="{FF2B5EF4-FFF2-40B4-BE49-F238E27FC236}">
                <a16:creationId xmlns:a16="http://schemas.microsoft.com/office/drawing/2014/main" id="{6577DDD6-9113-C94A-998C-057B6DB6C0F7}"/>
              </a:ext>
            </a:extLst>
          </p:cNvPr>
          <p:cNvSpPr>
            <a:spLocks noGrp="1"/>
          </p:cNvSpPr>
          <p:nvPr>
            <p:ph idx="1"/>
          </p:nvPr>
        </p:nvSpPr>
        <p:spPr/>
        <p:txBody>
          <a:bodyPr>
            <a:normAutofit/>
          </a:bodyPr>
          <a:lstStyle/>
          <a:p>
            <a:pPr marL="0" indent="0">
              <a:buNone/>
            </a:pPr>
            <a:r>
              <a:rPr lang="en-US" sz="2800" b="1"/>
              <a:t>Robin Brewer</a:t>
            </a:r>
            <a:br>
              <a:rPr lang="en-US" sz="2800"/>
            </a:br>
            <a:r>
              <a:rPr lang="en-US" sz="2800"/>
              <a:t>Assistant Professor</a:t>
            </a:r>
            <a:br>
              <a:rPr lang="en-US" sz="2800"/>
            </a:br>
            <a:r>
              <a:rPr lang="en-US" sz="2800"/>
              <a:t>University of Michigan, School of Information</a:t>
            </a:r>
            <a:br>
              <a:rPr lang="en-US" sz="2800"/>
            </a:br>
            <a:r>
              <a:rPr lang="en-US" sz="2800"/>
              <a:t>rnbrew@umich.edu</a:t>
            </a:r>
          </a:p>
          <a:p>
            <a:pPr marL="0" indent="0">
              <a:buNone/>
            </a:pPr>
            <a:endParaRPr lang="en-US" sz="2800"/>
          </a:p>
          <a:p>
            <a:pPr marL="0" indent="0">
              <a:buNone/>
            </a:pPr>
            <a:r>
              <a:rPr lang="en-US" sz="2200"/>
              <a:t>Special thanks to collaborator, Nicole Ellison, and student researchers Vaishnav </a:t>
            </a:r>
            <a:r>
              <a:rPr lang="en-US" sz="2200" err="1"/>
              <a:t>Kameswaran</a:t>
            </a:r>
            <a:r>
              <a:rPr lang="en-US" sz="2200"/>
              <a:t> and Amy Austin</a:t>
            </a:r>
          </a:p>
        </p:txBody>
      </p:sp>
      <p:sp>
        <p:nvSpPr>
          <p:cNvPr id="4" name="TextBox 3">
            <a:extLst>
              <a:ext uri="{FF2B5EF4-FFF2-40B4-BE49-F238E27FC236}">
                <a16:creationId xmlns:a16="http://schemas.microsoft.com/office/drawing/2014/main" id="{B3D1E913-6587-458C-A73E-4AC2A4AB904D}"/>
              </a:ext>
            </a:extLst>
          </p:cNvPr>
          <p:cNvSpPr txBox="1"/>
          <p:nvPr/>
        </p:nvSpPr>
        <p:spPr>
          <a:xfrm>
            <a:off x="3870508" y="5078689"/>
            <a:ext cx="80685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orbel" panose="020B0503020204020204"/>
                <a:ea typeface="+mn-ea"/>
                <a:cs typeface="+mn-cs"/>
              </a:rPr>
              <a:t>This research was funded by the Center for Connected and Automated Transportation</a:t>
            </a:r>
          </a:p>
        </p:txBody>
      </p:sp>
    </p:spTree>
    <p:extLst>
      <p:ext uri="{BB962C8B-B14F-4D97-AF65-F5344CB8AC3E}">
        <p14:creationId xmlns:p14="http://schemas.microsoft.com/office/powerpoint/2010/main" val="2228512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Anil Lewis</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National Federation of the Blind</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nil Lewis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41</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040591982"/>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2500-9BAC-4489-9874-8058ABAC7134}"/>
              </a:ext>
            </a:extLst>
          </p:cNvPr>
          <p:cNvSpPr>
            <a:spLocks noGrp="1"/>
          </p:cNvSpPr>
          <p:nvPr>
            <p:ph type="title"/>
          </p:nvPr>
        </p:nvSpPr>
        <p:spPr/>
        <p:txBody>
          <a:bodyPr vert="horz" lIns="91440" tIns="45720" rIns="91440" bIns="45720" rtlCol="0" anchor="b">
            <a:normAutofit/>
          </a:bodyPr>
          <a:lstStyle/>
          <a:p>
            <a:r>
              <a:rPr lang="en-US" dirty="0"/>
              <a:t>Anil Lewis</a:t>
            </a:r>
          </a:p>
        </p:txBody>
      </p:sp>
      <p:pic>
        <p:nvPicPr>
          <p:cNvPr id="9" name="Content Placeholder 8" descr="NFB logo&#10;national federation&#10;of the blind&#10;Live the life you want">
            <a:extLst>
              <a:ext uri="{FF2B5EF4-FFF2-40B4-BE49-F238E27FC236}">
                <a16:creationId xmlns:a16="http://schemas.microsoft.com/office/drawing/2014/main" id="{FA71CD89-53E0-4835-86B7-C6F16752E892}"/>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3635432" y="2976750"/>
            <a:ext cx="4921135" cy="2049087"/>
          </a:xfrm>
        </p:spPr>
      </p:pic>
      <p:sp>
        <p:nvSpPr>
          <p:cNvPr id="5" name="Slide Number Placeholder 4">
            <a:extLst>
              <a:ext uri="{FF2B5EF4-FFF2-40B4-BE49-F238E27FC236}">
                <a16:creationId xmlns:a16="http://schemas.microsoft.com/office/drawing/2014/main" id="{19DFCA67-441C-4379-8B79-78356FCEEA24}"/>
              </a:ext>
            </a:extLst>
          </p:cNvPr>
          <p:cNvSpPr>
            <a:spLocks noGrp="1"/>
          </p:cNvSpPr>
          <p:nvPr>
            <p:ph type="sldNum" sz="quarter" idx="12"/>
          </p:nvPr>
        </p:nvSpPr>
        <p:spPr/>
        <p:txBody>
          <a:bodyPr vert="horz" lIns="91440" tIns="45720" rIns="91440" bIns="45720" rtlCol="0" anchor="ctr">
            <a:normAutofit/>
          </a:bodyPr>
          <a:lstStyle/>
          <a:p>
            <a:fld id="{7705BDCA-5594-4972-87B5-AB3059BF9480}" type="slidenum">
              <a:rPr lang="en-US"/>
              <a:pPr/>
              <a:t>42</a:t>
            </a:fld>
            <a:endParaRPr lang="en-US"/>
          </a:p>
        </p:txBody>
      </p:sp>
    </p:spTree>
    <p:extLst>
      <p:ext uri="{BB962C8B-B14F-4D97-AF65-F5344CB8AC3E}">
        <p14:creationId xmlns:p14="http://schemas.microsoft.com/office/powerpoint/2010/main" val="1407608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299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a:solidFill>
                  <a:schemeClr val="tx1"/>
                </a:solidFill>
              </a:rPr>
              <a:t>Dr. Christian Vogler</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Christian Vogler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Gallaudet University</a:t>
            </a:r>
          </a:p>
        </p:txBody>
      </p:sp>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44</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73283370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B6C3-41FE-F040-9436-F7976EA461C5}"/>
              </a:ext>
            </a:extLst>
          </p:cNvPr>
          <p:cNvSpPr>
            <a:spLocks noGrp="1"/>
          </p:cNvSpPr>
          <p:nvPr>
            <p:ph type="ctrTitle"/>
          </p:nvPr>
        </p:nvSpPr>
        <p:spPr/>
        <p:txBody>
          <a:bodyPr>
            <a:normAutofit fontScale="90000"/>
          </a:bodyPr>
          <a:lstStyle/>
          <a:p>
            <a:r>
              <a:rPr lang="en-US"/>
              <a:t>Autonomous Vehicles from a Deaf/Hard of Hearing Perspective</a:t>
            </a:r>
          </a:p>
        </p:txBody>
      </p:sp>
      <p:sp>
        <p:nvSpPr>
          <p:cNvPr id="3" name="Subtitle 2">
            <a:extLst>
              <a:ext uri="{FF2B5EF4-FFF2-40B4-BE49-F238E27FC236}">
                <a16:creationId xmlns:a16="http://schemas.microsoft.com/office/drawing/2014/main" id="{CD250330-7720-9B42-88C1-CD720E2776F4}"/>
              </a:ext>
            </a:extLst>
          </p:cNvPr>
          <p:cNvSpPr>
            <a:spLocks noGrp="1"/>
          </p:cNvSpPr>
          <p:nvPr>
            <p:ph type="subTitle" idx="1"/>
          </p:nvPr>
        </p:nvSpPr>
        <p:spPr/>
        <p:txBody>
          <a:bodyPr>
            <a:normAutofit fontScale="70000" lnSpcReduction="20000"/>
          </a:bodyPr>
          <a:lstStyle/>
          <a:p>
            <a:r>
              <a:rPr lang="en-US"/>
              <a:t>Christian Vogler, PhD</a:t>
            </a:r>
            <a:br>
              <a:rPr lang="en-US"/>
            </a:br>
            <a:r>
              <a:rPr lang="en-US"/>
              <a:t>Director, Technology Access Program</a:t>
            </a:r>
            <a:br>
              <a:rPr lang="en-US"/>
            </a:br>
            <a:r>
              <a:rPr lang="en-US"/>
              <a:t>Gallaudet University</a:t>
            </a:r>
          </a:p>
        </p:txBody>
      </p:sp>
    </p:spTree>
    <p:extLst>
      <p:ext uri="{BB962C8B-B14F-4D97-AF65-F5344CB8AC3E}">
        <p14:creationId xmlns:p14="http://schemas.microsoft.com/office/powerpoint/2010/main" val="3371138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A9C9-FB40-1745-8312-742A62E9682F}"/>
              </a:ext>
            </a:extLst>
          </p:cNvPr>
          <p:cNvSpPr>
            <a:spLocks noGrp="1"/>
          </p:cNvSpPr>
          <p:nvPr>
            <p:ph type="title"/>
          </p:nvPr>
        </p:nvSpPr>
        <p:spPr/>
        <p:txBody>
          <a:bodyPr>
            <a:normAutofit/>
          </a:bodyPr>
          <a:lstStyle/>
          <a:p>
            <a:r>
              <a:rPr lang="en-US"/>
              <a:t>It’s all about communication</a:t>
            </a:r>
          </a:p>
        </p:txBody>
      </p:sp>
      <p:sp>
        <p:nvSpPr>
          <p:cNvPr id="3" name="Content Placeholder 2">
            <a:extLst>
              <a:ext uri="{FF2B5EF4-FFF2-40B4-BE49-F238E27FC236}">
                <a16:creationId xmlns:a16="http://schemas.microsoft.com/office/drawing/2014/main" id="{6A8E4949-FBA4-9B4B-A902-75509DBC0203}"/>
              </a:ext>
            </a:extLst>
          </p:cNvPr>
          <p:cNvSpPr>
            <a:spLocks noGrp="1"/>
          </p:cNvSpPr>
          <p:nvPr>
            <p:ph idx="1"/>
          </p:nvPr>
        </p:nvSpPr>
        <p:spPr/>
        <p:txBody>
          <a:bodyPr/>
          <a:lstStyle/>
          <a:p>
            <a:r>
              <a:rPr lang="en-US"/>
              <a:t>Communicating to the vehicle what you need</a:t>
            </a:r>
          </a:p>
          <a:p>
            <a:r>
              <a:rPr lang="en-US"/>
              <a:t>Vehicle communicating key information to you</a:t>
            </a:r>
          </a:p>
          <a:p>
            <a:r>
              <a:rPr lang="en-US"/>
              <a:t>Communicating with entities outside the vehicle</a:t>
            </a:r>
          </a:p>
        </p:txBody>
      </p:sp>
    </p:spTree>
    <p:extLst>
      <p:ext uri="{BB962C8B-B14F-4D97-AF65-F5344CB8AC3E}">
        <p14:creationId xmlns:p14="http://schemas.microsoft.com/office/powerpoint/2010/main" val="764649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A2CB-124F-BE4A-929D-1458F33B228C}"/>
              </a:ext>
            </a:extLst>
          </p:cNvPr>
          <p:cNvSpPr>
            <a:spLocks noGrp="1"/>
          </p:cNvSpPr>
          <p:nvPr>
            <p:ph type="title"/>
          </p:nvPr>
        </p:nvSpPr>
        <p:spPr/>
        <p:txBody>
          <a:bodyPr>
            <a:noAutofit/>
          </a:bodyPr>
          <a:lstStyle/>
          <a:p>
            <a:r>
              <a:rPr lang="en-US" sz="3733"/>
              <a:t>Deaf/HH communicating to the vehicle</a:t>
            </a:r>
          </a:p>
        </p:txBody>
      </p:sp>
      <p:sp>
        <p:nvSpPr>
          <p:cNvPr id="3" name="Content Placeholder 2">
            <a:extLst>
              <a:ext uri="{FF2B5EF4-FFF2-40B4-BE49-F238E27FC236}">
                <a16:creationId xmlns:a16="http://schemas.microsoft.com/office/drawing/2014/main" id="{D6CFFD26-6252-4646-B995-B6E4EE7A467A}"/>
              </a:ext>
            </a:extLst>
          </p:cNvPr>
          <p:cNvSpPr>
            <a:spLocks noGrp="1"/>
          </p:cNvSpPr>
          <p:nvPr>
            <p:ph idx="1"/>
          </p:nvPr>
        </p:nvSpPr>
        <p:spPr/>
        <p:txBody>
          <a:bodyPr>
            <a:normAutofit lnSpcReduction="10000"/>
          </a:bodyPr>
          <a:lstStyle/>
          <a:p>
            <a:r>
              <a:rPr lang="en-US" dirty="0"/>
              <a:t>Voice commands are convenient for many, but a big problem for the deaf/</a:t>
            </a:r>
            <a:r>
              <a:rPr lang="en-US" dirty="0" err="1"/>
              <a:t>hh</a:t>
            </a:r>
            <a:endParaRPr lang="en-US" dirty="0"/>
          </a:p>
          <a:p>
            <a:pPr lvl="1"/>
            <a:r>
              <a:rPr lang="en-US" dirty="0"/>
              <a:t>May need a different communication modality (e.g. ASL)</a:t>
            </a:r>
          </a:p>
          <a:p>
            <a:pPr lvl="1"/>
            <a:r>
              <a:rPr lang="en-US" dirty="0"/>
              <a:t>May prefer to talk, but voice interface doesn’t understand a deaf-induced accent</a:t>
            </a:r>
          </a:p>
          <a:p>
            <a:pPr lvl="1"/>
            <a:r>
              <a:rPr lang="en-US" dirty="0"/>
              <a:t>May need or prefer a tactile interface</a:t>
            </a:r>
          </a:p>
          <a:p>
            <a:r>
              <a:rPr lang="en-US" dirty="0"/>
              <a:t>Research priority: Robust, limited set of gestures and signs for command &amp; control</a:t>
            </a:r>
          </a:p>
        </p:txBody>
      </p:sp>
    </p:spTree>
    <p:extLst>
      <p:ext uri="{BB962C8B-B14F-4D97-AF65-F5344CB8AC3E}">
        <p14:creationId xmlns:p14="http://schemas.microsoft.com/office/powerpoint/2010/main" val="3985016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2F6D-FF44-074B-9F60-3F819B58D199}"/>
              </a:ext>
            </a:extLst>
          </p:cNvPr>
          <p:cNvSpPr>
            <a:spLocks noGrp="1"/>
          </p:cNvSpPr>
          <p:nvPr>
            <p:ph type="title"/>
          </p:nvPr>
        </p:nvSpPr>
        <p:spPr/>
        <p:txBody>
          <a:bodyPr>
            <a:normAutofit/>
          </a:bodyPr>
          <a:lstStyle/>
          <a:p>
            <a:r>
              <a:rPr lang="en-US"/>
              <a:t>Vehicle communicating to deaf/</a:t>
            </a:r>
            <a:r>
              <a:rPr lang="en-US" err="1"/>
              <a:t>hh</a:t>
            </a:r>
            <a:endParaRPr lang="en-US"/>
          </a:p>
        </p:txBody>
      </p:sp>
      <p:sp>
        <p:nvSpPr>
          <p:cNvPr id="3" name="Content Placeholder 2">
            <a:extLst>
              <a:ext uri="{FF2B5EF4-FFF2-40B4-BE49-F238E27FC236}">
                <a16:creationId xmlns:a16="http://schemas.microsoft.com/office/drawing/2014/main" id="{7A25F964-2F4B-D241-A9DA-4ADFA4ED0E93}"/>
              </a:ext>
            </a:extLst>
          </p:cNvPr>
          <p:cNvSpPr>
            <a:spLocks noGrp="1"/>
          </p:cNvSpPr>
          <p:nvPr>
            <p:ph idx="1"/>
          </p:nvPr>
        </p:nvSpPr>
        <p:spPr/>
        <p:txBody>
          <a:bodyPr>
            <a:normAutofit lnSpcReduction="10000"/>
          </a:bodyPr>
          <a:lstStyle/>
          <a:p>
            <a:r>
              <a:rPr lang="en-US"/>
              <a:t>Need visual alternatives to vehicle’s speech</a:t>
            </a:r>
          </a:p>
          <a:p>
            <a:pPr lvl="1"/>
            <a:r>
              <a:rPr lang="en-US"/>
              <a:t>Visual alternatives must provide appropriate detail, and appropriate level of alerts</a:t>
            </a:r>
          </a:p>
          <a:p>
            <a:pPr lvl="1"/>
            <a:r>
              <a:rPr lang="en-US"/>
              <a:t>Routine info must be helpful and not be distracting</a:t>
            </a:r>
          </a:p>
          <a:p>
            <a:r>
              <a:rPr lang="en-US"/>
              <a:t>Audio must be compatible with hearing devices</a:t>
            </a:r>
          </a:p>
          <a:p>
            <a:pPr lvl="1"/>
            <a:r>
              <a:rPr lang="en-US"/>
              <a:t>Direct wireless and loop connection options</a:t>
            </a:r>
          </a:p>
          <a:p>
            <a:pPr lvl="1"/>
            <a:r>
              <a:rPr lang="en-US"/>
              <a:t>Must be able to provide audio both to hearing device and through speakers in mixed deaf/</a:t>
            </a:r>
            <a:r>
              <a:rPr lang="en-US" err="1"/>
              <a:t>hh</a:t>
            </a:r>
            <a:r>
              <a:rPr lang="en-US"/>
              <a:t>/hearing passenger set</a:t>
            </a:r>
          </a:p>
        </p:txBody>
      </p:sp>
    </p:spTree>
    <p:extLst>
      <p:ext uri="{BB962C8B-B14F-4D97-AF65-F5344CB8AC3E}">
        <p14:creationId xmlns:p14="http://schemas.microsoft.com/office/powerpoint/2010/main" val="3923718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E2E9-8D76-6447-9624-C2CF7A6AF067}"/>
              </a:ext>
            </a:extLst>
          </p:cNvPr>
          <p:cNvSpPr>
            <a:spLocks noGrp="1"/>
          </p:cNvSpPr>
          <p:nvPr>
            <p:ph type="title"/>
          </p:nvPr>
        </p:nvSpPr>
        <p:spPr/>
        <p:txBody>
          <a:bodyPr/>
          <a:lstStyle/>
          <a:p>
            <a:r>
              <a:rPr lang="en-US"/>
              <a:t>Communicating with the outside</a:t>
            </a:r>
          </a:p>
        </p:txBody>
      </p:sp>
      <p:sp>
        <p:nvSpPr>
          <p:cNvPr id="3" name="Content Placeholder 2">
            <a:extLst>
              <a:ext uri="{FF2B5EF4-FFF2-40B4-BE49-F238E27FC236}">
                <a16:creationId xmlns:a16="http://schemas.microsoft.com/office/drawing/2014/main" id="{E69808EA-3260-D049-813E-9A2337088280}"/>
              </a:ext>
            </a:extLst>
          </p:cNvPr>
          <p:cNvSpPr>
            <a:spLocks noGrp="1"/>
          </p:cNvSpPr>
          <p:nvPr>
            <p:ph idx="1"/>
          </p:nvPr>
        </p:nvSpPr>
        <p:spPr/>
        <p:txBody>
          <a:bodyPr/>
          <a:lstStyle/>
          <a:p>
            <a:r>
              <a:rPr lang="en-US"/>
              <a:t>Any audio-based communication with the outside must also have visual and text alternatives</a:t>
            </a:r>
          </a:p>
          <a:p>
            <a:r>
              <a:rPr lang="en-US"/>
              <a:t>The interfaces for visual and text communication must be accessible</a:t>
            </a:r>
          </a:p>
        </p:txBody>
      </p:sp>
    </p:spTree>
    <p:extLst>
      <p:ext uri="{BB962C8B-B14F-4D97-AF65-F5344CB8AC3E}">
        <p14:creationId xmlns:p14="http://schemas.microsoft.com/office/powerpoint/2010/main" val="1845714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Dr. Cecilia Feeley</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Rutgers University</a:t>
            </a:r>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7" descr="Cecilia Feeley portrait photograph">
            <a:extLst>
              <a:ext uri="{FF2B5EF4-FFF2-40B4-BE49-F238E27FC236}">
                <a16:creationId xmlns:a16="http://schemas.microsoft.com/office/drawing/2014/main" id="{7E58CC4B-12BF-40CB-AB07-C6A3AB0B159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705BDCA-5594-4972-87B5-AB3059BF9480}" type="slidenum">
              <a:rPr kumimoji="0" lang="en-US" sz="1500" b="0" i="0" u="none" strike="noStrike" kern="1200" cap="none" spc="0" normalizeH="0" baseline="0" noProof="0">
                <a:ln>
                  <a:noFill/>
                </a:ln>
                <a:solidFill>
                  <a:schemeClr val="tx1"/>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5</a:t>
            </a:fld>
            <a:endParaRPr kumimoji="0" lang="en-US" sz="15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93510"/>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25394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 y="-12868"/>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94805" y="389139"/>
            <a:ext cx="3759240" cy="1344975"/>
          </a:xfrm>
        </p:spPr>
        <p:txBody>
          <a:bodyPr vert="horz" lIns="91440" tIns="45720" rIns="91440" bIns="45720" rtlCol="0" anchor="ctr">
            <a:normAutofit/>
          </a:bodyPr>
          <a:lstStyle/>
          <a:p>
            <a:r>
              <a:rPr lang="en-US" sz="4000">
                <a:solidFill>
                  <a:schemeClr val="tx1"/>
                </a:solidFill>
              </a:rPr>
              <a:t>Open Discussion </a:t>
            </a: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381851" y="1630344"/>
            <a:ext cx="4233761" cy="4655537"/>
          </a:xfrm>
        </p:spPr>
        <p:txBody>
          <a:bodyPr vert="horz" lIns="91440" tIns="45720" rIns="91440" bIns="45720" rtlCol="0" anchor="t">
            <a:normAutofit fontScale="92500" lnSpcReduction="20000"/>
          </a:bodyPr>
          <a:lstStyle/>
          <a:p>
            <a:r>
              <a:rPr lang="en-US" sz="1700"/>
              <a:t>Request to share information, ideas, or comments using Zoom’s Q &amp; A feature:</a:t>
            </a:r>
          </a:p>
          <a:p>
            <a:pPr lvl="1"/>
            <a:r>
              <a:rPr lang="en-US" sz="1500"/>
              <a:t>Microphone – You will be allowed to speak</a:t>
            </a:r>
            <a:endParaRPr lang="en-US" sz="1500">
              <a:cs typeface="Calibri"/>
            </a:endParaRPr>
          </a:p>
          <a:p>
            <a:pPr lvl="1"/>
            <a:r>
              <a:rPr lang="en-US" sz="1500"/>
              <a:t>Question – You will not speak (moderator will read your question)</a:t>
            </a:r>
          </a:p>
          <a:p>
            <a:pPr lvl="1"/>
            <a:r>
              <a:rPr lang="en-US" sz="1500"/>
              <a:t>Name (and organization)</a:t>
            </a:r>
          </a:p>
          <a:p>
            <a:pPr lvl="1"/>
            <a:r>
              <a:rPr lang="en-US" sz="1500"/>
              <a:t>Brief description of content</a:t>
            </a:r>
          </a:p>
          <a:p>
            <a:r>
              <a:rPr lang="en-US" sz="1700"/>
              <a:t>Host will enter you into queue</a:t>
            </a:r>
          </a:p>
          <a:p>
            <a:r>
              <a:rPr lang="en-US" sz="1700"/>
              <a:t>Moderator will announce when it is your turn to talk</a:t>
            </a:r>
          </a:p>
          <a:p>
            <a:pPr lvl="1"/>
            <a:r>
              <a:rPr lang="en-US" sz="1500"/>
              <a:t>Host will unmute you in the Zoom platform</a:t>
            </a:r>
          </a:p>
          <a:p>
            <a:pPr lvl="1"/>
            <a:r>
              <a:rPr lang="en-US" sz="1500"/>
              <a:t>You may need to unmute locally (*6 by phone)</a:t>
            </a:r>
          </a:p>
          <a:p>
            <a:r>
              <a:rPr lang="en-US" sz="1700"/>
              <a:t>Moderator will also announce next in queue</a:t>
            </a:r>
          </a:p>
          <a:p>
            <a:r>
              <a:rPr lang="en-US" sz="1700"/>
              <a:t>Presenters may respond to some comments</a:t>
            </a:r>
          </a:p>
          <a:p>
            <a:r>
              <a:rPr lang="en-US" sz="1700"/>
              <a:t>Alternative:   </a:t>
            </a:r>
            <a:r>
              <a:rPr lang="en-US" sz="1700">
                <a:hlinkClick r:id="rId3"/>
              </a:rPr>
              <a:t>events@access-board.gov</a:t>
            </a:r>
            <a:endParaRPr lang="en-US" sz="1700"/>
          </a:p>
          <a:p>
            <a:r>
              <a:rPr lang="en-US" sz="1700"/>
              <a:t>ASL – note in request to comment</a:t>
            </a:r>
          </a:p>
          <a:p>
            <a:r>
              <a:rPr lang="en-US" sz="1700"/>
              <a:t>Limit your comments to less than two minutes</a:t>
            </a:r>
            <a:endParaRPr lang="en-US" sz="1700">
              <a:cs typeface="Calibri"/>
            </a:endParaRPr>
          </a:p>
        </p:txBody>
      </p:sp>
    </p:spTree>
    <p:extLst>
      <p:ext uri="{BB962C8B-B14F-4D97-AF65-F5344CB8AC3E}">
        <p14:creationId xmlns:p14="http://schemas.microsoft.com/office/powerpoint/2010/main" val="3237553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B377-F883-4E78-A711-84AE87D96A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Online Dialogue</a:t>
            </a:r>
          </a:p>
        </p:txBody>
      </p:sp>
      <p:sp>
        <p:nvSpPr>
          <p:cNvPr id="3" name="Content Placeholder 2">
            <a:extLst>
              <a:ext uri="{FF2B5EF4-FFF2-40B4-BE49-F238E27FC236}">
                <a16:creationId xmlns:a16="http://schemas.microsoft.com/office/drawing/2014/main" id="{1A4B6110-918B-428C-8AF9-FB9AFAA0D0F8}"/>
              </a:ext>
            </a:extLst>
          </p:cNvPr>
          <p:cNvSpPr>
            <a:spLocks noGrp="1"/>
          </p:cNvSpPr>
          <p:nvPr>
            <p:ph sz="half" idx="1"/>
          </p:nvPr>
        </p:nvSpPr>
        <p:spPr>
          <a:xfrm>
            <a:off x="838200" y="1825625"/>
            <a:ext cx="6934200" cy="4351338"/>
          </a:xfrm>
        </p:spPr>
        <p:txBody>
          <a:bodyPr vert="horz" lIns="91440" tIns="45720" rIns="91440" bIns="45720" rtlCol="0" anchor="ctr">
            <a:normAutofit/>
          </a:bodyPr>
          <a:lstStyle/>
          <a:p>
            <a:r>
              <a:rPr lang="en-US"/>
              <a:t>Continue the conversation Online</a:t>
            </a:r>
          </a:p>
          <a:p>
            <a:pPr lvl="1"/>
            <a:r>
              <a:rPr lang="en-US">
                <a:hlinkClick r:id="rId2"/>
              </a:rPr>
              <a:t>http://transportationinnovation.ideascale.com</a:t>
            </a:r>
            <a:endParaRPr lang="en-US"/>
          </a:p>
          <a:p>
            <a:pPr lvl="1"/>
            <a:r>
              <a:rPr lang="en-US"/>
              <a:t>Share ideas, comment, vote</a:t>
            </a:r>
          </a:p>
          <a:p>
            <a:pPr lvl="1"/>
            <a:r>
              <a:rPr lang="en-US"/>
              <a:t>For assistance, email:  </a:t>
            </a:r>
            <a:r>
              <a:rPr lang="en-US">
                <a:hlinkClick r:id="rId3"/>
              </a:rPr>
              <a:t>ePolicyWorks@dol.gov</a:t>
            </a:r>
            <a:r>
              <a:rPr lang="en-US"/>
              <a:t> </a:t>
            </a:r>
          </a:p>
        </p:txBody>
      </p:sp>
      <p:pic>
        <p:nvPicPr>
          <p:cNvPr id="6" name="Content Placeholder 5" descr="Screenshot of online dialogue webpage ">
            <a:extLst>
              <a:ext uri="{FF2B5EF4-FFF2-40B4-BE49-F238E27FC236}">
                <a16:creationId xmlns:a16="http://schemas.microsoft.com/office/drawing/2014/main" id="{37E74B3D-3DD5-4187-9872-72B17FD3AC54}"/>
              </a:ext>
            </a:extLst>
          </p:cNvPr>
          <p:cNvPicPr>
            <a:picLocks noGrp="1" noChangeAspect="1"/>
          </p:cNvPicPr>
          <p:nvPr>
            <p:ph sz="half" idx="2"/>
          </p:nvPr>
        </p:nvPicPr>
        <p:blipFill rotWithShape="1">
          <a:blip r:embed="rId4" cstate="email">
            <a:extLst>
              <a:ext uri="{28A0092B-C50C-407E-A947-70E740481C1C}">
                <a14:useLocalDpi xmlns:a14="http://schemas.microsoft.com/office/drawing/2010/main"/>
              </a:ext>
            </a:extLst>
          </a:blip>
          <a:stretch/>
        </p:blipFill>
        <p:spPr>
          <a:xfrm>
            <a:off x="8033657" y="1825625"/>
            <a:ext cx="3849712" cy="4351338"/>
          </a:xfrm>
        </p:spPr>
      </p:pic>
      <p:sp>
        <p:nvSpPr>
          <p:cNvPr id="4" name="Slide Number Placeholder 3">
            <a:extLst>
              <a:ext uri="{FF2B5EF4-FFF2-40B4-BE49-F238E27FC236}">
                <a16:creationId xmlns:a16="http://schemas.microsoft.com/office/drawing/2014/main" id="{B78CFE58-11A9-411C-B4C0-734B47F63A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1617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7FB1-73CF-435D-ADD3-CF9F0CB7E38A}"/>
              </a:ext>
            </a:extLst>
          </p:cNvPr>
          <p:cNvSpPr>
            <a:spLocks noGrp="1"/>
          </p:cNvSpPr>
          <p:nvPr>
            <p:ph type="title"/>
          </p:nvPr>
        </p:nvSpPr>
        <p:spPr/>
        <p:txBody>
          <a:bodyPr/>
          <a:lstStyle/>
          <a:p>
            <a:r>
              <a:rPr lang="en-US"/>
              <a:t>Next Session </a:t>
            </a:r>
          </a:p>
        </p:txBody>
      </p:sp>
      <p:sp>
        <p:nvSpPr>
          <p:cNvPr id="3" name="Content Placeholder 2">
            <a:extLst>
              <a:ext uri="{FF2B5EF4-FFF2-40B4-BE49-F238E27FC236}">
                <a16:creationId xmlns:a16="http://schemas.microsoft.com/office/drawing/2014/main" id="{B72D33FD-47E3-437D-AB7B-A7539182B618}"/>
              </a:ext>
            </a:extLst>
          </p:cNvPr>
          <p:cNvSpPr>
            <a:spLocks noGrp="1"/>
          </p:cNvSpPr>
          <p:nvPr>
            <p:ph idx="1"/>
          </p:nvPr>
        </p:nvSpPr>
        <p:spPr>
          <a:xfrm>
            <a:off x="838200" y="1825625"/>
            <a:ext cx="10515600" cy="4825546"/>
          </a:xfrm>
        </p:spPr>
        <p:txBody>
          <a:bodyPr vert="horz" lIns="91440" tIns="45720" rIns="91440" bIns="45720" rtlCol="0" anchor="t">
            <a:normAutofit lnSpcReduction="10000"/>
          </a:bodyPr>
          <a:lstStyle/>
          <a:p>
            <a:pPr marL="0" indent="0">
              <a:buNone/>
            </a:pPr>
            <a:r>
              <a:rPr lang="en-US" sz="2400"/>
              <a:t>Accessibility for Passengers with Sensory and Cognitive Disabilities:  Part 2</a:t>
            </a:r>
          </a:p>
          <a:p>
            <a:pPr marL="0" indent="0">
              <a:buNone/>
            </a:pPr>
            <a:r>
              <a:rPr lang="en-US" sz="2000" i="1"/>
              <a:t>This session will continue discussion of communication accessibility in hailing and interacting with autonomous vehicles for passengers with hearing, visual, or cognitive disabilities.</a:t>
            </a:r>
          </a:p>
          <a:p>
            <a:pPr marL="0" indent="0">
              <a:buNone/>
            </a:pPr>
            <a:r>
              <a:rPr lang="en-US" sz="2000" b="1"/>
              <a:t>April 21, 2021, 2:00 – 3:30 (ET)</a:t>
            </a:r>
            <a:endParaRPr lang="en-US" sz="2000"/>
          </a:p>
          <a:p>
            <a:pPr marL="0" indent="0">
              <a:buNone/>
            </a:pPr>
            <a:endParaRPr lang="en-US" sz="2000"/>
          </a:p>
          <a:p>
            <a:pPr marL="0" indent="0">
              <a:buNone/>
            </a:pPr>
            <a:r>
              <a:rPr lang="en-US" sz="2000"/>
              <a:t>Presenters:</a:t>
            </a:r>
          </a:p>
          <a:p>
            <a:r>
              <a:rPr lang="en-US" sz="2000">
                <a:cs typeface="Calibri"/>
              </a:rPr>
              <a:t>Dr. Aaron Steinfeld, Carnegie Mellon University</a:t>
            </a:r>
          </a:p>
          <a:p>
            <a:r>
              <a:rPr lang="en-US" sz="2000"/>
              <a:t>Dr. Gregg Vanderheiden, University of Maryland</a:t>
            </a:r>
          </a:p>
          <a:p>
            <a:r>
              <a:rPr lang="en-US" sz="2000"/>
              <a:t>Darryl Cooper, Federal Communications Commission</a:t>
            </a:r>
          </a:p>
          <a:p>
            <a:r>
              <a:rPr lang="en-US" sz="2000"/>
              <a:t>Ted Guild, W3C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kern="1200">
                <a:solidFill>
                  <a:schemeClr val="tx1"/>
                </a:solidFill>
                <a:effectLst/>
              </a:rPr>
              <a:t>Bruce Bailey, U. S. Access Board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000">
              <a:effectLst/>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a:effectLst/>
              </a:rPr>
              <a:t>For updates, please see our AV landing page at:  </a:t>
            </a:r>
            <a:r>
              <a:rPr lang="en-US" sz="2000">
                <a:effectLst/>
                <a:hlinkClick r:id="rId3"/>
              </a:rPr>
              <a:t>www.access-board.gov/av</a:t>
            </a:r>
            <a:endParaRPr lang="en-US" sz="2000">
              <a:effectLst/>
            </a:endParaRPr>
          </a:p>
        </p:txBody>
      </p:sp>
      <p:sp>
        <p:nvSpPr>
          <p:cNvPr id="4" name="Slide Number Placeholder 3">
            <a:extLst>
              <a:ext uri="{FF2B5EF4-FFF2-40B4-BE49-F238E27FC236}">
                <a16:creationId xmlns:a16="http://schemas.microsoft.com/office/drawing/2014/main" id="{7A866DCE-696A-424E-B80E-D50226685E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03415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941682" y="1758514"/>
            <a:ext cx="6000692" cy="2471057"/>
          </a:xfrm>
        </p:spPr>
        <p:txBody>
          <a:bodyPr>
            <a:normAutofit/>
          </a:bodyPr>
          <a:lstStyle/>
          <a:p>
            <a:r>
              <a:rPr lang="en-US" sz="5400"/>
              <a:t>Thank you for attending today's session.</a:t>
            </a:r>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4187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dirty="0">
                <a:solidFill>
                  <a:schemeClr val="tx1"/>
                </a:solidFill>
              </a:rPr>
              <a:t>Andrea Lubin</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Rutgers University</a:t>
            </a:r>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7" descr="Andrea Lubin portrait photograph">
            <a:extLst>
              <a:ext uri="{FF2B5EF4-FFF2-40B4-BE49-F238E27FC236}">
                <a16:creationId xmlns:a16="http://schemas.microsoft.com/office/drawing/2014/main" id="{7E58CC4B-12BF-40CB-AB07-C6A3AB0B159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705BDCA-5594-4972-87B5-AB3059BF9480}" type="slidenum">
              <a:rPr kumimoji="0" lang="en-US" sz="1500" b="0" i="0" u="none" strike="noStrike" kern="1200" cap="none" spc="0" normalizeH="0" baseline="0" noProof="0">
                <a:ln>
                  <a:noFill/>
                </a:ln>
                <a:solidFill>
                  <a:schemeClr val="tx1"/>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6</a:t>
            </a:fld>
            <a:endParaRPr kumimoji="0" lang="en-US" sz="15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42143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ctrTitle"/>
          </p:nvPr>
        </p:nvSpPr>
        <p:spPr>
          <a:xfrm>
            <a:off x="-233589" y="2019300"/>
            <a:ext cx="12192000" cy="1192823"/>
          </a:xfrm>
        </p:spPr>
        <p:txBody>
          <a:bodyPr>
            <a:normAutofit/>
          </a:bodyPr>
          <a:lstStyle/>
          <a:p>
            <a:pPr>
              <a:spcBef>
                <a:spcPts val="1000"/>
              </a:spcBef>
              <a:spcAft>
                <a:spcPts val="1000"/>
              </a:spcAft>
            </a:pPr>
            <a:r>
              <a:rPr lang="en-US" sz="3600" b="1">
                <a:latin typeface="Arial" panose="020B0604020202020204" pitchFamily="34" charset="0"/>
                <a:cs typeface="Arial" panose="020B0604020202020204" pitchFamily="34" charset="0"/>
              </a:rPr>
              <a:t>Accelerating Mobility for All:</a:t>
            </a:r>
          </a:p>
        </p:txBody>
      </p:sp>
      <p:sp>
        <p:nvSpPr>
          <p:cNvPr id="13314" name="Rectangle 3"/>
          <p:cNvSpPr>
            <a:spLocks noGrp="1" noChangeArrowheads="1"/>
          </p:cNvSpPr>
          <p:nvPr>
            <p:ph type="subTitle" idx="1"/>
          </p:nvPr>
        </p:nvSpPr>
        <p:spPr>
          <a:xfrm>
            <a:off x="359508" y="3545727"/>
            <a:ext cx="11418277" cy="3101415"/>
          </a:xfrm>
        </p:spPr>
        <p:txBody>
          <a:bodyPr>
            <a:noAutofit/>
          </a:bodyPr>
          <a:lstStyle/>
          <a:p>
            <a:pPr>
              <a:spcBef>
                <a:spcPts val="0"/>
              </a:spcBef>
            </a:pPr>
            <a:r>
              <a:rPr lang="en-US" sz="3200" b="1">
                <a:latin typeface="Arial" charset="0"/>
              </a:rPr>
              <a:t>Highlights of Focus Group Feedback from Persons with Disabilities Following Autonomous Vehicle Rides</a:t>
            </a:r>
          </a:p>
          <a:p>
            <a:pPr>
              <a:spcBef>
                <a:spcPts val="0"/>
              </a:spcBef>
            </a:pPr>
            <a:endParaRPr lang="en-US" b="1">
              <a:latin typeface="Arial" charset="0"/>
            </a:endParaRPr>
          </a:p>
          <a:p>
            <a:pPr>
              <a:spcBef>
                <a:spcPts val="0"/>
              </a:spcBef>
            </a:pPr>
            <a:r>
              <a:rPr lang="en-US" b="1">
                <a:latin typeface="Arial" charset="0"/>
              </a:rPr>
              <a:t>Cecilia Feeley, Ph.D. and Andrea Lubin, M.S.</a:t>
            </a:r>
          </a:p>
          <a:p>
            <a:pPr>
              <a:spcBef>
                <a:spcPts val="0"/>
              </a:spcBef>
            </a:pPr>
            <a:endParaRPr lang="en-US" b="1">
              <a:latin typeface="Arial" charset="0"/>
            </a:endParaRPr>
          </a:p>
          <a:p>
            <a:pPr>
              <a:spcBef>
                <a:spcPts val="0"/>
              </a:spcBef>
            </a:pPr>
            <a:r>
              <a:rPr lang="en-US" b="1">
                <a:latin typeface="Arial" charset="0"/>
              </a:rPr>
              <a:t>U.S. Access Board</a:t>
            </a:r>
          </a:p>
          <a:p>
            <a:pPr>
              <a:spcBef>
                <a:spcPts val="0"/>
              </a:spcBef>
            </a:pPr>
            <a:r>
              <a:rPr lang="en-US" b="1">
                <a:latin typeface="Arial" charset="0"/>
              </a:rPr>
              <a:t>Accessible AV Forum</a:t>
            </a:r>
          </a:p>
          <a:p>
            <a:pPr>
              <a:spcBef>
                <a:spcPts val="0"/>
              </a:spcBef>
            </a:pPr>
            <a:r>
              <a:rPr lang="en-US" b="1">
                <a:latin typeface="Arial" charset="0"/>
              </a:rPr>
              <a:t>April 7, 2021</a:t>
            </a:r>
          </a:p>
        </p:txBody>
      </p:sp>
      <p:pic>
        <p:nvPicPr>
          <p:cNvPr id="2050" name="Picture 2" descr="Image result for princeton logo">
            <a:extLst>
              <a:ext uri="{FF2B5EF4-FFF2-40B4-BE49-F238E27FC236}">
                <a16:creationId xmlns:a16="http://schemas.microsoft.com/office/drawing/2014/main" id="{186265AE-C75D-4B9C-A567-8B528DB1987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48611" y="4437343"/>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28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a:latin typeface="+mn-lt"/>
              </a:rPr>
              <a:t>PROJECT OBJECTIVE</a:t>
            </a:r>
          </a:p>
        </p:txBody>
      </p:sp>
      <p:sp>
        <p:nvSpPr>
          <p:cNvPr id="5" name="Content Placeholder 4"/>
          <p:cNvSpPr>
            <a:spLocks noGrp="1"/>
          </p:cNvSpPr>
          <p:nvPr>
            <p:ph idx="1"/>
          </p:nvPr>
        </p:nvSpPr>
        <p:spPr>
          <a:xfrm>
            <a:off x="838200" y="1690689"/>
            <a:ext cx="7088875" cy="4351338"/>
          </a:xfrm>
        </p:spPr>
        <p:txBody>
          <a:bodyPr>
            <a:normAutofit fontScale="92500" lnSpcReduction="10000"/>
          </a:bodyPr>
          <a:lstStyle/>
          <a:p>
            <a:pPr marL="0" indent="0">
              <a:spcBef>
                <a:spcPts val="500"/>
              </a:spcBef>
              <a:spcAft>
                <a:spcPts val="1000"/>
              </a:spcAft>
              <a:buNone/>
            </a:pPr>
            <a:r>
              <a:rPr lang="en-US" sz="3583"/>
              <a:t>To expand limited body of research on designing &amp; deploying Autonomous Vehicles (AV) to accommodate diverse needs of persons with disability(s)</a:t>
            </a:r>
          </a:p>
          <a:p>
            <a:pPr marL="0" indent="0">
              <a:spcBef>
                <a:spcPts val="500"/>
              </a:spcBef>
              <a:buNone/>
            </a:pPr>
            <a:r>
              <a:rPr lang="en-US" sz="3583" b="1" i="1"/>
              <a:t>How?</a:t>
            </a:r>
          </a:p>
          <a:p>
            <a:pPr marL="0" indent="0">
              <a:spcBef>
                <a:spcPts val="500"/>
              </a:spcBef>
              <a:buNone/>
            </a:pPr>
            <a:r>
              <a:rPr lang="en-US" sz="3583"/>
              <a:t>Convene a series of focus groups </a:t>
            </a:r>
            <a:br>
              <a:rPr lang="en-US" sz="3583"/>
            </a:br>
            <a:r>
              <a:rPr lang="en-US" sz="3583"/>
              <a:t>with persons with disabilities who experienced an autonomous shuttle ride to capture their feedback</a:t>
            </a:r>
          </a:p>
        </p:txBody>
      </p:sp>
      <p:sp>
        <p:nvSpPr>
          <p:cNvPr id="2" name="Slide Number Placeholder 1"/>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8</a:t>
            </a:fld>
            <a:endParaRPr lang="en-US">
              <a:solidFill>
                <a:prstClr val="black">
                  <a:tint val="75000"/>
                </a:prstClr>
              </a:solidFill>
              <a:latin typeface="Arial" charset="0"/>
            </a:endParaRPr>
          </a:p>
        </p:txBody>
      </p:sp>
      <p:pic>
        <p:nvPicPr>
          <p:cNvPr id="6" name="Picture 5" descr="Picture of the AV Olli Shuttle with people in it on the Princeton University Campus Football Stadium near tunnel to the parking lot. Shuttle color is white, turquoise, and black. The field is green with white stripes. The stadium is beige and there are no people in the stadium.">
            <a:extLst>
              <a:ext uri="{FF2B5EF4-FFF2-40B4-BE49-F238E27FC236}">
                <a16:creationId xmlns:a16="http://schemas.microsoft.com/office/drawing/2014/main" id="{7CB90F76-3542-4F3A-BCCA-DC5B9AD2C61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146747" y="508269"/>
            <a:ext cx="4045253" cy="5649718"/>
          </a:xfrm>
          <a:prstGeom prst="rect">
            <a:avLst/>
          </a:prstGeom>
        </p:spPr>
      </p:pic>
    </p:spTree>
    <p:extLst>
      <p:ext uri="{BB962C8B-B14F-4D97-AF65-F5344CB8AC3E}">
        <p14:creationId xmlns:p14="http://schemas.microsoft.com/office/powerpoint/2010/main" val="3816952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09" y="389451"/>
            <a:ext cx="8272211" cy="808038"/>
          </a:xfrm>
        </p:spPr>
        <p:txBody>
          <a:bodyPr>
            <a:noAutofit/>
          </a:bodyPr>
          <a:lstStyle/>
          <a:p>
            <a:r>
              <a:rPr lang="en-US" sz="4500" b="1">
                <a:latin typeface="+mn-lt"/>
              </a:rPr>
              <a:t>WHY AUTONOMOUS VEHICLES?</a:t>
            </a:r>
          </a:p>
        </p:txBody>
      </p:sp>
      <p:sp>
        <p:nvSpPr>
          <p:cNvPr id="4" name="Content Placeholder 3"/>
          <p:cNvSpPr>
            <a:spLocks noGrp="1"/>
          </p:cNvSpPr>
          <p:nvPr>
            <p:ph sz="half" idx="1"/>
          </p:nvPr>
        </p:nvSpPr>
        <p:spPr>
          <a:xfrm>
            <a:off x="313898" y="1285164"/>
            <a:ext cx="5782102" cy="5436312"/>
          </a:xfrm>
        </p:spPr>
        <p:txBody>
          <a:bodyPr>
            <a:normAutofit/>
          </a:bodyPr>
          <a:lstStyle/>
          <a:p>
            <a:pPr>
              <a:spcBef>
                <a:spcPts val="0"/>
              </a:spcBef>
              <a:spcAft>
                <a:spcPts val="1000"/>
              </a:spcAft>
            </a:pPr>
            <a:r>
              <a:rPr lang="en-US" sz="3333">
                <a:ea typeface="ヒラギノ角ゴ Pro W3" charset="0"/>
              </a:rPr>
              <a:t>Transportation access KEY </a:t>
            </a:r>
            <a:br>
              <a:rPr lang="en-US" sz="3333">
                <a:ea typeface="ヒラギノ角ゴ Pro W3" charset="0"/>
              </a:rPr>
            </a:br>
            <a:r>
              <a:rPr lang="en-US" sz="3333">
                <a:ea typeface="ヒラギノ角ゴ Pro W3" charset="0"/>
              </a:rPr>
              <a:t>for successful integration of </a:t>
            </a:r>
            <a:br>
              <a:rPr lang="en-US" sz="3333">
                <a:ea typeface="ヒラギノ角ゴ Pro W3" charset="0"/>
              </a:rPr>
            </a:br>
            <a:r>
              <a:rPr lang="en-US" sz="3333">
                <a:ea typeface="ヒラギノ角ゴ Pro W3" charset="0"/>
              </a:rPr>
              <a:t>persons with disability(s)</a:t>
            </a:r>
          </a:p>
          <a:p>
            <a:pPr>
              <a:spcBef>
                <a:spcPts val="0"/>
              </a:spcBef>
              <a:spcAft>
                <a:spcPts val="1000"/>
              </a:spcAft>
            </a:pPr>
            <a:r>
              <a:rPr lang="en-US" sz="3333">
                <a:ea typeface="ヒラギノ角ゴ Pro W3" charset="0"/>
              </a:rPr>
              <a:t>AV innovation could offer a</a:t>
            </a:r>
            <a:br>
              <a:rPr lang="en-US" sz="3333">
                <a:ea typeface="ヒラギノ角ゴ Pro W3" charset="0"/>
              </a:rPr>
            </a:br>
            <a:r>
              <a:rPr lang="en-US" sz="3333">
                <a:ea typeface="ヒラギノ角ゴ Pro W3" charset="0"/>
              </a:rPr>
              <a:t>VIABLE transportation option</a:t>
            </a:r>
          </a:p>
          <a:p>
            <a:pPr>
              <a:spcBef>
                <a:spcPts val="0"/>
              </a:spcBef>
              <a:spcAft>
                <a:spcPts val="1000"/>
              </a:spcAft>
            </a:pPr>
            <a:r>
              <a:rPr lang="en-US" sz="3333">
                <a:ea typeface="ヒラギノ角ゴ Pro W3" charset="0"/>
              </a:rPr>
              <a:t>USDOT &amp; NHTSA supportive </a:t>
            </a:r>
            <a:br>
              <a:rPr lang="en-US" sz="3333">
                <a:ea typeface="ヒラギノ角ゴ Pro W3" charset="0"/>
              </a:rPr>
            </a:br>
            <a:r>
              <a:rPr lang="en-US" sz="3333">
                <a:ea typeface="ヒラギノ角ゴ Pro W3" charset="0"/>
              </a:rPr>
              <a:t>of AV development</a:t>
            </a:r>
          </a:p>
          <a:p>
            <a:pPr>
              <a:spcBef>
                <a:spcPts val="0"/>
              </a:spcBef>
              <a:spcAft>
                <a:spcPts val="1000"/>
              </a:spcAft>
            </a:pPr>
            <a:r>
              <a:rPr lang="en-US" sz="3333">
                <a:ea typeface="ヒラギノ角ゴ Pro W3" charset="0"/>
              </a:rPr>
              <a:t>Many states moving towards </a:t>
            </a:r>
            <a:br>
              <a:rPr lang="en-US" sz="3333">
                <a:ea typeface="ヒラギノ角ゴ Pro W3" charset="0"/>
              </a:rPr>
            </a:br>
            <a:r>
              <a:rPr lang="en-US" sz="3333">
                <a:ea typeface="ヒラギノ角ゴ Pro W3" charset="0"/>
              </a:rPr>
              <a:t>AV legislation</a:t>
            </a:r>
            <a:endParaRPr lang="en-US" sz="3667">
              <a:ea typeface="ヒラギノ角ゴ Pro W3" charset="0"/>
            </a:endParaRPr>
          </a:p>
        </p:txBody>
      </p:sp>
      <p:sp>
        <p:nvSpPr>
          <p:cNvPr id="3" name="Slide Number Placeholder 2"/>
          <p:cNvSpPr>
            <a:spLocks noGrp="1"/>
          </p:cNvSpPr>
          <p:nvPr>
            <p:ph type="sldNum" sz="quarter" idx="12"/>
          </p:nvPr>
        </p:nvSpPr>
        <p:spPr/>
        <p:txBody>
          <a:bodyPr/>
          <a:lstStyle/>
          <a:p>
            <a:pPr defTabSz="761970" fontAlgn="base">
              <a:spcBef>
                <a:spcPct val="0"/>
              </a:spcBef>
              <a:spcAft>
                <a:spcPct val="0"/>
              </a:spcAft>
              <a:defRPr/>
            </a:pPr>
            <a:fld id="{10EDA8B8-D04C-214E-83CE-5B60915F9360}" type="slidenum">
              <a:rPr lang="en-US">
                <a:solidFill>
                  <a:prstClr val="black">
                    <a:tint val="75000"/>
                  </a:prstClr>
                </a:solidFill>
                <a:latin typeface="Arial" charset="0"/>
              </a:rPr>
              <a:pPr defTabSz="761970" fontAlgn="base">
                <a:spcBef>
                  <a:spcPct val="0"/>
                </a:spcBef>
                <a:spcAft>
                  <a:spcPct val="0"/>
                </a:spcAft>
                <a:defRPr/>
              </a:pPr>
              <a:t>9</a:t>
            </a:fld>
            <a:endParaRPr lang="en-US">
              <a:solidFill>
                <a:prstClr val="black">
                  <a:tint val="75000"/>
                </a:prstClr>
              </a:solidFill>
              <a:latin typeface="Arial" charset="0"/>
            </a:endParaRPr>
          </a:p>
        </p:txBody>
      </p:sp>
      <p:pic>
        <p:nvPicPr>
          <p:cNvPr id="5" name="Picture 4" descr="Finger positioned above a black push button with green writing as if getting ready to press. The writing on the button says Autonomous Drive Start."/>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46405" y="1600200"/>
            <a:ext cx="5445595" cy="3921363"/>
          </a:xfrm>
          <a:prstGeom prst="rect">
            <a:avLst/>
          </a:prstGeom>
        </p:spPr>
      </p:pic>
    </p:spTree>
    <p:extLst>
      <p:ext uri="{BB962C8B-B14F-4D97-AF65-F5344CB8AC3E}">
        <p14:creationId xmlns:p14="http://schemas.microsoft.com/office/powerpoint/2010/main" val="354357075"/>
      </p:ext>
    </p:extLst>
  </p:cSld>
  <p:clrMapOvr>
    <a:masterClrMapping/>
  </p:clrMapOvr>
</p:sld>
</file>

<file path=ppt/theme/theme1.xml><?xml version="1.0" encoding="utf-8"?>
<a:theme xmlns:a="http://schemas.openxmlformats.org/drawingml/2006/main" name="1_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rame">
  <a:themeElements>
    <a:clrScheme name="Custom 1">
      <a:dk1>
        <a:srgbClr val="000000"/>
      </a:dk1>
      <a:lt1>
        <a:srgbClr val="FFFFFF"/>
      </a:lt1>
      <a:dk2>
        <a:srgbClr val="323232"/>
      </a:dk2>
      <a:lt2>
        <a:srgbClr val="E3DED1"/>
      </a:lt2>
      <a:accent1>
        <a:srgbClr val="000000"/>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6DDC377339FD488495EA6AEB9FEAD5" ma:contentTypeVersion="12" ma:contentTypeDescription="Create a new document." ma:contentTypeScope="" ma:versionID="c1254fb16b43efd0e655065772333b15">
  <xsd:schema xmlns:xsd="http://www.w3.org/2001/XMLSchema" xmlns:xs="http://www.w3.org/2001/XMLSchema" xmlns:p="http://schemas.microsoft.com/office/2006/metadata/properties" xmlns:ns2="8879358e-df00-4e6b-b9e1-4f6600feeb94" xmlns:ns3="706bbe19-9b2b-4917-a297-236448ad19d6" targetNamespace="http://schemas.microsoft.com/office/2006/metadata/properties" ma:root="true" ma:fieldsID="77b55f1da6b4ed11f7ca514d92cd53af" ns2:_="" ns3:_="">
    <xsd:import namespace="8879358e-df00-4e6b-b9e1-4f6600feeb94"/>
    <xsd:import namespace="706bbe19-9b2b-4917-a297-236448ad19d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9358e-df00-4e6b-b9e1-4f6600feeb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6bbe19-9b2b-4917-a297-236448ad1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042A17E-4752-47BD-90AA-D59AE80A8540}"/>
</file>

<file path=customXml/itemProps2.xml><?xml version="1.0" encoding="utf-8"?>
<ds:datastoreItem xmlns:ds="http://schemas.openxmlformats.org/officeDocument/2006/customXml" ds:itemID="{4C1948DC-B4FA-4BD8-AB1D-7615BA1A4E3C}"/>
</file>

<file path=customXml/itemProps3.xml><?xml version="1.0" encoding="utf-8"?>
<ds:datastoreItem xmlns:ds="http://schemas.openxmlformats.org/officeDocument/2006/customXml" ds:itemID="{270D7BFB-1E19-45A8-905D-152CE0C41F5E}"/>
</file>

<file path=docProps/app.xml><?xml version="1.0" encoding="utf-8"?>
<Properties xmlns="http://schemas.openxmlformats.org/officeDocument/2006/extended-properties" xmlns:vt="http://schemas.openxmlformats.org/officeDocument/2006/docPropsVTypes">
  <Template>office theme</Template>
  <TotalTime>0</TotalTime>
  <Words>2645</Words>
  <Application>Microsoft Office PowerPoint</Application>
  <PresentationFormat>Widescreen</PresentationFormat>
  <Paragraphs>464</Paragraphs>
  <Slides>54</Slides>
  <Notes>48</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54</vt:i4>
      </vt:variant>
    </vt:vector>
  </HeadingPairs>
  <TitlesOfParts>
    <vt:vector size="69" baseType="lpstr">
      <vt:lpstr>Arial</vt:lpstr>
      <vt:lpstr>Arial Black</vt:lpstr>
      <vt:lpstr>Calibri</vt:lpstr>
      <vt:lpstr>Calibri Light</vt:lpstr>
      <vt:lpstr>Cambria</vt:lpstr>
      <vt:lpstr>Corbel</vt:lpstr>
      <vt:lpstr>Courier New</vt:lpstr>
      <vt:lpstr>Georgia</vt:lpstr>
      <vt:lpstr>Wingdings</vt:lpstr>
      <vt:lpstr>Wingdings 2</vt:lpstr>
      <vt:lpstr>1_Office Theme</vt:lpstr>
      <vt:lpstr>Office Theme</vt:lpstr>
      <vt:lpstr>Frame</vt:lpstr>
      <vt:lpstr>2_Office Theme</vt:lpstr>
      <vt:lpstr>3_Office Theme</vt:lpstr>
      <vt:lpstr>The event will begin momentarily.</vt:lpstr>
      <vt:lpstr>Inclusive Design of Autonomous Vehicles:  A Public Dialogue</vt:lpstr>
      <vt:lpstr>Agenda</vt:lpstr>
      <vt:lpstr>How to Participate</vt:lpstr>
      <vt:lpstr>Dr. Cecilia Feeley</vt:lpstr>
      <vt:lpstr>Andrea Lubin</vt:lpstr>
      <vt:lpstr>Accelerating Mobility for All:</vt:lpstr>
      <vt:lpstr>PROJECT OBJECTIVE</vt:lpstr>
      <vt:lpstr>WHY AUTONOMOUS VEHICLES?</vt:lpstr>
      <vt:lpstr>METHODOLOGY:  QUALITATIVE RESEARCH</vt:lpstr>
      <vt:lpstr>PARTICIPANT  DEMOGRAPHICS</vt:lpstr>
      <vt:lpstr>FINDINGS:  INITIAL IMPRESSIONS </vt:lpstr>
      <vt:lpstr>FINDINGS:  ON-BOARD EXPERIENCE</vt:lpstr>
      <vt:lpstr>FINDINGS:  AV INTEREST</vt:lpstr>
      <vt:lpstr>FINDINGS:  AV INTEREST</vt:lpstr>
      <vt:lpstr>FINDINGS:  CONCERNS WITH AV</vt:lpstr>
      <vt:lpstr>FINDINGS:  CONCERNS WITH AV</vt:lpstr>
      <vt:lpstr>FINDINGS:  CONCERNS WITH AV</vt:lpstr>
      <vt:lpstr>CONCLUSIONS &amp; TAKEAWAYS</vt:lpstr>
      <vt:lpstr>For More Information</vt:lpstr>
      <vt:lpstr>Questions?</vt:lpstr>
      <vt:lpstr>Dr. Robin N. Brewer</vt:lpstr>
      <vt:lpstr> Automated Vehicles for Blind and Low Vision People:  Open Design Challenges</vt:lpstr>
      <vt:lpstr>“While blind people get around by using mass transit and other things, we don't have the flexibility the autonomous vehicles will present”</vt:lpstr>
      <vt:lpstr>Blind Driver Challenge</vt:lpstr>
      <vt:lpstr> 1. Designing for barriers of automated vehicles DESIGN FOCUS GROUPS  2. Designing for AI-powered transportation challenges INTERVIEWS WITH RIDESHARING PASSENGERS AND DRIVERS</vt:lpstr>
      <vt:lpstr>Research Question (RQ)</vt:lpstr>
      <vt:lpstr>Unexpected autonomy</vt:lpstr>
      <vt:lpstr>Identity as a driver</vt:lpstr>
      <vt:lpstr>Designing for Control</vt:lpstr>
      <vt:lpstr>Metaphor-Based Design</vt:lpstr>
      <vt:lpstr>What can we learn from existing transportation behaviors to inform the design of AI-powered automated vehicles for disabled  people?</vt:lpstr>
      <vt:lpstr>Methods</vt:lpstr>
      <vt:lpstr>Role of the driver</vt:lpstr>
      <vt:lpstr>Roles: (1) Physical labor  </vt:lpstr>
      <vt:lpstr>But: drivers acknowledged that others might use disclosures inappropriately</vt:lpstr>
      <vt:lpstr>If we replace the human decision-maker (the driver) with an algorithm, does this problem go away? </vt:lpstr>
      <vt:lpstr>No</vt:lpstr>
      <vt:lpstr>Summary</vt:lpstr>
      <vt:lpstr>Thanks! Questions?</vt:lpstr>
      <vt:lpstr>Anil Lewis</vt:lpstr>
      <vt:lpstr>Anil Lewis</vt:lpstr>
      <vt:lpstr>Questions?</vt:lpstr>
      <vt:lpstr>Dr. Christian Vogler</vt:lpstr>
      <vt:lpstr>Autonomous Vehicles from a Deaf/Hard of Hearing Perspective</vt:lpstr>
      <vt:lpstr>It’s all about communication</vt:lpstr>
      <vt:lpstr>Deaf/HH communicating to the vehicle</vt:lpstr>
      <vt:lpstr>Vehicle communicating to deaf/hh</vt:lpstr>
      <vt:lpstr>Communicating with the outside</vt:lpstr>
      <vt:lpstr>Questions?</vt:lpstr>
      <vt:lpstr>Open Discussion </vt:lpstr>
      <vt:lpstr>Online Dialogue</vt:lpstr>
      <vt:lpstr>Next Session </vt:lpstr>
      <vt:lpstr>Thank you for attending today's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2021-04-07T14:20:43Z</dcterms:created>
  <dcterms:modified xsi:type="dcterms:W3CDTF">2021-04-07T14:23:04Z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0x010100C96DDC377339FD488495EA6AEB9FEAD5</vt:lpwstr>
  </property>
</Properties>
</file>